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1" r:id="rId6"/>
    <p:sldId id="302" r:id="rId7"/>
    <p:sldId id="303" r:id="rId8"/>
    <p:sldId id="260" r:id="rId9"/>
    <p:sldId id="304" r:id="rId10"/>
    <p:sldId id="305" r:id="rId11"/>
    <p:sldId id="306" r:id="rId12"/>
    <p:sldId id="262" r:id="rId13"/>
    <p:sldId id="263" r:id="rId14"/>
    <p:sldId id="266" r:id="rId15"/>
    <p:sldId id="264" r:id="rId16"/>
    <p:sldId id="268" r:id="rId17"/>
    <p:sldId id="269" r:id="rId18"/>
    <p:sldId id="267"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28" autoAdjust="0"/>
  </p:normalViewPr>
  <p:slideViewPr>
    <p:cSldViewPr snapToGrid="0" showGuides="1">
      <p:cViewPr varScale="1">
        <p:scale>
          <a:sx n="84" d="100"/>
          <a:sy n="84" d="100"/>
        </p:scale>
        <p:origin x="235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7981B-277A-4B79-A0CD-24BE5F174B96}" type="datetimeFigureOut">
              <a:rPr lang="en-US" smtClean="0"/>
              <a:t>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E1B22-8F13-4B27-B964-6AD0E23092EA}" type="slidenum">
              <a:rPr lang="en-US" smtClean="0"/>
              <a:t>‹#›</a:t>
            </a:fld>
            <a:endParaRPr lang="en-US"/>
          </a:p>
        </p:txBody>
      </p:sp>
    </p:spTree>
    <p:extLst>
      <p:ext uri="{BB962C8B-B14F-4D97-AF65-F5344CB8AC3E}">
        <p14:creationId xmlns:p14="http://schemas.microsoft.com/office/powerpoint/2010/main" val="296706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Part</a:t>
            </a:r>
            <a:r>
              <a:rPr lang="en-US" baseline="0" dirty="0" smtClean="0"/>
              <a:t> 1 in our series of Carbohydrate lectures. In this section, you will learn about monosaccharide structure.  The building blocks of larger carbohydrate polymers.</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a:t>
            </a:fld>
            <a:endParaRPr lang="en-US"/>
          </a:p>
        </p:txBody>
      </p:sp>
    </p:spTree>
    <p:extLst>
      <p:ext uri="{BB962C8B-B14F-4D97-AF65-F5344CB8AC3E}">
        <p14:creationId xmlns:p14="http://schemas.microsoft.com/office/powerpoint/2010/main" val="295506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conclusion, aldoses can act as reducing agents, whereas ketoses cannot.</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10</a:t>
            </a:fld>
            <a:endParaRPr lang="en-US"/>
          </a:p>
        </p:txBody>
      </p:sp>
    </p:spTree>
    <p:extLst>
      <p:ext uri="{BB962C8B-B14F-4D97-AF65-F5344CB8AC3E}">
        <p14:creationId xmlns:p14="http://schemas.microsoft.com/office/powerpoint/2010/main" val="3657820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feature has been useful in the detection of aldoses in the urine. Normally, urine does not contain detectable quantities of glucose or other sugar</a:t>
            </a:r>
            <a:r>
              <a:rPr lang="en-US" baseline="0" dirty="0" smtClean="0"/>
              <a:t> monomers. However, in disease states such as diabetes, glucose is excreted by the kidneys into the urine. The Benedict’s test for aldose sugars can be used clinically to test for aldoses in urine. Note that this reaction reduces the copper from the 2+ state to the 1+ state changing the color of the copper from blue to brick red. Partial reduction of the copper is seen as green to orange. </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11</a:t>
            </a:fld>
            <a:endParaRPr lang="en-US"/>
          </a:p>
        </p:txBody>
      </p:sp>
    </p:spTree>
    <p:extLst>
      <p:ext uri="{BB962C8B-B14F-4D97-AF65-F5344CB8AC3E}">
        <p14:creationId xmlns:p14="http://schemas.microsoft.com/office/powerpoint/2010/main" val="293861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the high number of chiral centers within the sugar structures, they generate a lot of potential isomers. For every aldose structure, there exists a ketose with the same molecular formula. These are known as constitutional or structural isomers (</a:t>
            </a:r>
            <a:r>
              <a:rPr lang="en-US" baseline="0" dirty="0" err="1" smtClean="0"/>
              <a:t>ie</a:t>
            </a:r>
            <a:r>
              <a:rPr lang="en-US" baseline="0" dirty="0" smtClean="0"/>
              <a:t> they have the same molecular formula but a different bonded order of the atoms). </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12</a:t>
            </a:fld>
            <a:endParaRPr lang="en-US"/>
          </a:p>
        </p:txBody>
      </p:sp>
    </p:spTree>
    <p:extLst>
      <p:ext uri="{BB962C8B-B14F-4D97-AF65-F5344CB8AC3E}">
        <p14:creationId xmlns:p14="http://schemas.microsoft.com/office/powerpoint/2010/main" val="2481869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Sugars can also form many stereoisomers, </a:t>
            </a:r>
            <a:r>
              <a:rPr lang="en-US" dirty="0" err="1" smtClean="0"/>
              <a:t>ie</a:t>
            </a:r>
            <a:r>
              <a:rPr lang="en-US" baseline="0" dirty="0" smtClean="0"/>
              <a:t> the sugars have the same molecular formula and the same bonded order, but a different 3-dimensional arrangement in space. To determine how many stereoisomers exist for a particular sugar, you need to first determine how many chiral centers the sugar has.  It is best to evaluate every possible carbon for chirality and then count up how many are present. If we start with carbon-1, we can look at the groups that are attached to it. There are only three different groups.  Since the oxygen is double bonded to the carbon, the carbon is found to be achiral and does not generate a </a:t>
            </a:r>
            <a:r>
              <a:rPr lang="en-US" baseline="0" dirty="0" err="1" smtClean="0"/>
              <a:t>stereocenter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13</a:t>
            </a:fld>
            <a:endParaRPr lang="en-US"/>
          </a:p>
        </p:txBody>
      </p:sp>
    </p:spTree>
    <p:extLst>
      <p:ext uri="{BB962C8B-B14F-4D97-AF65-F5344CB8AC3E}">
        <p14:creationId xmlns:p14="http://schemas.microsoft.com/office/powerpoint/2010/main" val="396306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down, lets examine carbon-2.</a:t>
            </a:r>
            <a:r>
              <a:rPr lang="en-US" baseline="0" dirty="0" smtClean="0"/>
              <a:t>  This time, we see that carbon two has four different groups bonded to it, the –H, the –OH, and those two larger groups. Thus, carbon-2 is chiral and does generate a </a:t>
            </a:r>
            <a:r>
              <a:rPr lang="en-US" baseline="0" dirty="0" err="1" smtClean="0"/>
              <a:t>stereocenter</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14</a:t>
            </a:fld>
            <a:endParaRPr lang="en-US"/>
          </a:p>
        </p:txBody>
      </p:sp>
    </p:spTree>
    <p:extLst>
      <p:ext uri="{BB962C8B-B14F-4D97-AF65-F5344CB8AC3E}">
        <p14:creationId xmlns:p14="http://schemas.microsoft.com/office/powerpoint/2010/main" val="348183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the examination of the remaining carbons, you can see that there are a total of 4 chiral</a:t>
            </a:r>
            <a:r>
              <a:rPr lang="en-US" baseline="0" dirty="0" smtClean="0"/>
              <a:t> centers in glucose.  To determine the number of stereoisomers use the formula, 2</a:t>
            </a:r>
            <a:r>
              <a:rPr lang="en-US" baseline="30000" dirty="0" smtClean="0"/>
              <a:t>n</a:t>
            </a:r>
            <a:r>
              <a:rPr lang="en-US" baseline="0" dirty="0" smtClean="0"/>
              <a:t>, where n = the number of chiral carbons in the molecule. For glucose, this would be a total of 16 stereoisomers.  Note that this only refers to stereoisomers and not to constitutional isomers. </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15</a:t>
            </a:fld>
            <a:endParaRPr lang="en-US"/>
          </a:p>
        </p:txBody>
      </p:sp>
    </p:spTree>
    <p:extLst>
      <p:ext uri="{BB962C8B-B14F-4D97-AF65-F5344CB8AC3E}">
        <p14:creationId xmlns:p14="http://schemas.microsoft.com/office/powerpoint/2010/main" val="2193050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look at all the stereoisomers,</a:t>
            </a:r>
            <a:r>
              <a:rPr lang="en-US" baseline="0" dirty="0" smtClean="0"/>
              <a:t> we will simplify the Fischer projections further to </a:t>
            </a:r>
            <a:r>
              <a:rPr lang="en-US" baseline="0" dirty="0" err="1" smtClean="0"/>
              <a:t>Rosanoff</a:t>
            </a:r>
            <a:r>
              <a:rPr lang="en-US" baseline="0" dirty="0" smtClean="0"/>
              <a:t> projections. In </a:t>
            </a:r>
            <a:r>
              <a:rPr lang="en-US" baseline="0" dirty="0" err="1" smtClean="0"/>
              <a:t>Rosanoff</a:t>
            </a:r>
            <a:r>
              <a:rPr lang="en-US" baseline="0" dirty="0" smtClean="0"/>
              <a:t> projections only the direction of the OH group is given by the horizontal bonds. The –H bonds are implied. So for glucose, you can see that the –OH is on the right, the left, and the right and the right.</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16</a:t>
            </a:fld>
            <a:endParaRPr lang="en-US"/>
          </a:p>
        </p:txBody>
      </p:sp>
    </p:spTree>
    <p:extLst>
      <p:ext uri="{BB962C8B-B14F-4D97-AF65-F5344CB8AC3E}">
        <p14:creationId xmlns:p14="http://schemas.microsoft.com/office/powerpoint/2010/main" val="1356241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position of the –OH group to the right or to</a:t>
            </a:r>
            <a:r>
              <a:rPr lang="en-US" baseline="0" dirty="0" smtClean="0"/>
              <a:t> the left designates the stereochemistry of the sugar.</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17</a:t>
            </a:fld>
            <a:endParaRPr lang="en-US"/>
          </a:p>
        </p:txBody>
      </p:sp>
    </p:spTree>
    <p:extLst>
      <p:ext uri="{BB962C8B-B14F-4D97-AF65-F5344CB8AC3E}">
        <p14:creationId xmlns:p14="http://schemas.microsoft.com/office/powerpoint/2010/main" val="65140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the 16 stereoisomers of glucose or more broadly, </a:t>
            </a:r>
            <a:r>
              <a:rPr lang="en-US" baseline="0" dirty="0" err="1" smtClean="0"/>
              <a:t>aldohexoses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18</a:t>
            </a:fld>
            <a:endParaRPr lang="en-US"/>
          </a:p>
        </p:txBody>
      </p:sp>
    </p:spTree>
    <p:extLst>
      <p:ext uri="{BB962C8B-B14F-4D97-AF65-F5344CB8AC3E}">
        <p14:creationId xmlns:p14="http://schemas.microsoft.com/office/powerpoint/2010/main" val="904587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Stereoisomers can be classified further as either </a:t>
            </a:r>
            <a:r>
              <a:rPr lang="en-US" dirty="0" err="1" smtClean="0"/>
              <a:t>diastereomers</a:t>
            </a:r>
            <a:r>
              <a:rPr lang="en-US" dirty="0" smtClean="0"/>
              <a:t> or enantiomers. Enantiomers are a special type of stereoisomers that are also optical isomers.  This means that they are the mirror image of the molecule, but that</a:t>
            </a:r>
            <a:r>
              <a:rPr lang="en-US" baseline="0" dirty="0" smtClean="0"/>
              <a:t> they are not superimposable. </a:t>
            </a:r>
            <a:r>
              <a:rPr lang="en-US" baseline="0" dirty="0" err="1" smtClean="0"/>
              <a:t>Diastereomers</a:t>
            </a:r>
            <a:r>
              <a:rPr lang="en-US" baseline="0" dirty="0" smtClean="0"/>
              <a:t> differ at one or more </a:t>
            </a:r>
            <a:r>
              <a:rPr lang="en-US" baseline="0" dirty="0" err="1" smtClean="0"/>
              <a:t>stereocenters</a:t>
            </a:r>
            <a:r>
              <a:rPr lang="en-US" baseline="0" dirty="0" smtClean="0"/>
              <a:t>, but they are not optical isomers (</a:t>
            </a:r>
            <a:r>
              <a:rPr lang="en-US" baseline="0" dirty="0" err="1" smtClean="0"/>
              <a:t>ie</a:t>
            </a:r>
            <a:r>
              <a:rPr lang="en-US" baseline="0" dirty="0" smtClean="0"/>
              <a:t>. They are not mirror images).</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19</a:t>
            </a:fld>
            <a:endParaRPr lang="en-US"/>
          </a:p>
        </p:txBody>
      </p:sp>
    </p:spTree>
    <p:extLst>
      <p:ext uri="{BB962C8B-B14F-4D97-AF65-F5344CB8AC3E}">
        <p14:creationId xmlns:p14="http://schemas.microsoft.com/office/powerpoint/2010/main" val="190473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review why learning about carbohydrates is important. Carbohydrates are used by biological systems as fuels and energy resources. Carbohydrates typically provide quick energy and are one of the primary energy storage forms in animals. Carbohydrates also provide the precursors to other major macromolecules within the body, including the deoxyribose and ribose required for nucleic acid biosynthesis. Carbohydrates can also provide structural support and cushioning/shock absorption, as well as cell-cell communication, identification, and signaling.</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2</a:t>
            </a:fld>
            <a:endParaRPr lang="en-US"/>
          </a:p>
        </p:txBody>
      </p:sp>
    </p:spTree>
    <p:extLst>
      <p:ext uri="{BB962C8B-B14F-4D97-AF65-F5344CB8AC3E}">
        <p14:creationId xmlns:p14="http://schemas.microsoft.com/office/powerpoint/2010/main" val="408079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you</a:t>
            </a:r>
            <a:r>
              <a:rPr lang="en-US" baseline="0" dirty="0" smtClean="0"/>
              <a:t> may notice that the enantiomer pairs are given the SAME name! They only differ in the designation of D- or L-.  This is because enantiomer pairs have the same chemical and physical properties, except for the way that they rotate plane polarized light. They either rotate it in the dextrorotary (right handed or D-) or levorotary (left handed or L-) directions. Thus, enantiomer pairs are very difficult to separate from one another and are given the same name. However, their biological activities are often dramatically different, as enzymes require the correct structure to bind with a molecule. The wrong stereoisomer will not bind an enzyme of interest.</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20</a:t>
            </a:fld>
            <a:endParaRPr lang="en-US"/>
          </a:p>
        </p:txBody>
      </p:sp>
    </p:spTree>
    <p:extLst>
      <p:ext uri="{BB962C8B-B14F-4D97-AF65-F5344CB8AC3E}">
        <p14:creationId xmlns:p14="http://schemas.microsoft.com/office/powerpoint/2010/main" val="1490011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sugar has a</a:t>
            </a:r>
            <a:r>
              <a:rPr lang="en-US" baseline="0" dirty="0" smtClean="0"/>
              <a:t> mirror image or an enantiomer</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21</a:t>
            </a:fld>
            <a:endParaRPr lang="en-US"/>
          </a:p>
        </p:txBody>
      </p:sp>
    </p:spTree>
    <p:extLst>
      <p:ext uri="{BB962C8B-B14F-4D97-AF65-F5344CB8AC3E}">
        <p14:creationId xmlns:p14="http://schemas.microsoft.com/office/powerpoint/2010/main" val="232343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enantiomer pairs have the same molecular</a:t>
            </a:r>
            <a:r>
              <a:rPr lang="en-US" baseline="0" dirty="0" smtClean="0"/>
              <a:t> formula, are mirror images of one another, have the same chemical and physical properties (except for the rotation of plane polarized light AND their ability to interact with biological molecules!).  Thus they are given the same name with the D- or L-designation.</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28</a:t>
            </a:fld>
            <a:endParaRPr lang="en-US"/>
          </a:p>
        </p:txBody>
      </p:sp>
    </p:spTree>
    <p:extLst>
      <p:ext uri="{BB962C8B-B14F-4D97-AF65-F5344CB8AC3E}">
        <p14:creationId xmlns:p14="http://schemas.microsoft.com/office/powerpoint/2010/main" val="2312608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the D- and L- conformations determined? To determine D- or L-designation, look at the chiral center the farthest</a:t>
            </a:r>
            <a:r>
              <a:rPr lang="en-US" baseline="0" dirty="0" smtClean="0"/>
              <a:t> away from the major functional group (the aldehyde or the ketone). For glucose, this is carbon-5. one, two, three, four, five. If the –OH is on the right side, it is the D-conformation. If the –OH is on the left, it is in the L-conformation.</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29</a:t>
            </a:fld>
            <a:endParaRPr lang="en-US"/>
          </a:p>
        </p:txBody>
      </p:sp>
    </p:spTree>
    <p:extLst>
      <p:ext uri="{BB962C8B-B14F-4D97-AF65-F5344CB8AC3E}">
        <p14:creationId xmlns:p14="http://schemas.microsoft.com/office/powerpoint/2010/main" val="555244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sugars found in nature are in the D-conformation.</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30</a:t>
            </a:fld>
            <a:endParaRPr lang="en-US"/>
          </a:p>
        </p:txBody>
      </p:sp>
    </p:spTree>
    <p:extLst>
      <p:ext uri="{BB962C8B-B14F-4D97-AF65-F5344CB8AC3E}">
        <p14:creationId xmlns:p14="http://schemas.microsoft.com/office/powerpoint/2010/main" val="2029096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about the </a:t>
            </a:r>
            <a:r>
              <a:rPr lang="en-US" dirty="0" err="1" smtClean="0"/>
              <a:t>diastereomers</a:t>
            </a:r>
            <a:r>
              <a:rPr lang="en-US" dirty="0" smtClean="0"/>
              <a:t>? These are the stereoisomers</a:t>
            </a:r>
            <a:r>
              <a:rPr lang="en-US" baseline="0" dirty="0" smtClean="0"/>
              <a:t> that differ in one or more chiral centers, but are not mirror images.</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31</a:t>
            </a:fld>
            <a:endParaRPr lang="en-US"/>
          </a:p>
        </p:txBody>
      </p:sp>
    </p:spTree>
    <p:extLst>
      <p:ext uri="{BB962C8B-B14F-4D97-AF65-F5344CB8AC3E}">
        <p14:creationId xmlns:p14="http://schemas.microsoft.com/office/powerpoint/2010/main" val="12035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other pairings on the slides are classified as </a:t>
            </a:r>
            <a:r>
              <a:rPr lang="en-US" dirty="0" err="1" smtClean="0"/>
              <a:t>diastereomers</a:t>
            </a:r>
            <a:r>
              <a:rPr lang="en-US" dirty="0" smtClean="0"/>
              <a:t>.</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32</a:t>
            </a:fld>
            <a:endParaRPr lang="en-US"/>
          </a:p>
        </p:txBody>
      </p:sp>
    </p:spTree>
    <p:extLst>
      <p:ext uri="{BB962C8B-B14F-4D97-AF65-F5344CB8AC3E}">
        <p14:creationId xmlns:p14="http://schemas.microsoft.com/office/powerpoint/2010/main" val="2547376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t>
            </a:r>
            <a:r>
              <a:rPr lang="en-US" dirty="0" err="1" smtClean="0"/>
              <a:t>diastereomer</a:t>
            </a:r>
            <a:r>
              <a:rPr lang="en-US" dirty="0" smtClean="0"/>
              <a:t> pairs all</a:t>
            </a:r>
            <a:r>
              <a:rPr lang="en-US" baseline="0" dirty="0" smtClean="0"/>
              <a:t> have the same formula, but they do have different physical and chemical characteristics, and thus, have different names.</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33</a:t>
            </a:fld>
            <a:endParaRPr lang="en-US"/>
          </a:p>
        </p:txBody>
      </p:sp>
    </p:spTree>
    <p:extLst>
      <p:ext uri="{BB962C8B-B14F-4D97-AF65-F5344CB8AC3E}">
        <p14:creationId xmlns:p14="http://schemas.microsoft.com/office/powerpoint/2010/main" val="2942495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t>
            </a:r>
            <a:r>
              <a:rPr lang="en-US" dirty="0" err="1" smtClean="0"/>
              <a:t>diastereomers</a:t>
            </a:r>
            <a:r>
              <a:rPr lang="en-US" dirty="0" smtClean="0"/>
              <a:t> differ only at one position, while others differ at multiple </a:t>
            </a:r>
            <a:r>
              <a:rPr lang="en-US" dirty="0" err="1" smtClean="0"/>
              <a:t>stereocenters</a:t>
            </a:r>
            <a:r>
              <a:rPr lang="en-US" dirty="0" smtClean="0"/>
              <a:t>. </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35</a:t>
            </a:fld>
            <a:endParaRPr lang="en-US"/>
          </a:p>
        </p:txBody>
      </p:sp>
    </p:spTree>
    <p:extLst>
      <p:ext uri="{BB962C8B-B14F-4D97-AF65-F5344CB8AC3E}">
        <p14:creationId xmlns:p14="http://schemas.microsoft.com/office/powerpoint/2010/main" val="1278201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pairs that differ at only one chiral center are given a special name.  They are called </a:t>
            </a:r>
            <a:r>
              <a:rPr lang="en-US" dirty="0" err="1" smtClean="0"/>
              <a:t>epimers</a:t>
            </a:r>
            <a:r>
              <a:rPr lang="en-US" dirty="0" smtClean="0"/>
              <a:t>. Enzymes in the class of isomerases that alter a compound into its </a:t>
            </a:r>
            <a:r>
              <a:rPr lang="en-US" dirty="0" err="1" smtClean="0"/>
              <a:t>epimer</a:t>
            </a:r>
            <a:r>
              <a:rPr lang="en-US" dirty="0" smtClean="0"/>
              <a:t> are called Epimerases.</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36</a:t>
            </a:fld>
            <a:endParaRPr lang="en-US"/>
          </a:p>
        </p:txBody>
      </p:sp>
    </p:spTree>
    <p:extLst>
      <p:ext uri="{BB962C8B-B14F-4D97-AF65-F5344CB8AC3E}">
        <p14:creationId xmlns:p14="http://schemas.microsoft.com/office/powerpoint/2010/main" val="187300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Carbohydrates, as their</a:t>
            </a:r>
            <a:r>
              <a:rPr lang="en-US" baseline="0" dirty="0" smtClean="0"/>
              <a:t> name implies, are water hydrates of carbon, and they all have the same basic core formula (CH</a:t>
            </a:r>
            <a:r>
              <a:rPr lang="en-US" baseline="-25000" dirty="0" smtClean="0"/>
              <a:t>2</a:t>
            </a:r>
            <a:r>
              <a:rPr lang="en-US" baseline="0" dirty="0" smtClean="0"/>
              <a:t>O)</a:t>
            </a:r>
            <a:r>
              <a:rPr lang="en-US" baseline="-25000" dirty="0" smtClean="0"/>
              <a:t>n </a:t>
            </a:r>
            <a:r>
              <a:rPr lang="en-US" baseline="0" dirty="0" smtClean="0"/>
              <a:t>and are always found in the ratio of 1 carbon to 2 hydrogens to 1 oxygen (1:2:1) making them easy to identify from their molecular formula.</a:t>
            </a:r>
            <a:endParaRPr lang="en-US" baseline="-25000" dirty="0"/>
          </a:p>
        </p:txBody>
      </p:sp>
      <p:sp>
        <p:nvSpPr>
          <p:cNvPr id="4" name="Slide Number Placeholder 3"/>
          <p:cNvSpPr>
            <a:spLocks noGrp="1"/>
          </p:cNvSpPr>
          <p:nvPr>
            <p:ph type="sldNum" sz="quarter" idx="10"/>
          </p:nvPr>
        </p:nvSpPr>
        <p:spPr/>
        <p:txBody>
          <a:bodyPr/>
          <a:lstStyle/>
          <a:p>
            <a:fld id="{8EAE1B22-8F13-4B27-B964-6AD0E23092EA}" type="slidenum">
              <a:rPr lang="en-US" smtClean="0"/>
              <a:t>3</a:t>
            </a:fld>
            <a:endParaRPr lang="en-US"/>
          </a:p>
        </p:txBody>
      </p:sp>
    </p:spTree>
    <p:extLst>
      <p:ext uri="{BB962C8B-B14F-4D97-AF65-F5344CB8AC3E}">
        <p14:creationId xmlns:p14="http://schemas.microsoft.com/office/powerpoint/2010/main" val="2073715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 back to this slide and try to find all of the </a:t>
            </a:r>
            <a:r>
              <a:rPr lang="en-US" dirty="0" err="1" smtClean="0"/>
              <a:t>Epimer</a:t>
            </a:r>
            <a:r>
              <a:rPr lang="en-US" baseline="0" dirty="0" smtClean="0"/>
              <a:t> pairs of D-</a:t>
            </a:r>
            <a:r>
              <a:rPr lang="en-US" baseline="0" dirty="0" err="1" smtClean="0"/>
              <a:t>allose</a:t>
            </a:r>
            <a:r>
              <a:rPr lang="en-US" baseline="0" dirty="0" smtClean="0"/>
              <a:t>. You should find four (since there are four chiral centers).</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37</a:t>
            </a:fld>
            <a:endParaRPr lang="en-US"/>
          </a:p>
        </p:txBody>
      </p:sp>
    </p:spTree>
    <p:extLst>
      <p:ext uri="{BB962C8B-B14F-4D97-AF65-F5344CB8AC3E}">
        <p14:creationId xmlns:p14="http://schemas.microsoft.com/office/powerpoint/2010/main" val="1087216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slide of some common aldoses in nature. You</a:t>
            </a:r>
            <a:r>
              <a:rPr lang="en-US" baseline="0" dirty="0" smtClean="0"/>
              <a:t> will need to be able to site recognize the ones that are highlighted in yellow. These ones play a significant role in cellular metabolism or signaling pathways. They are D-glyceraldehyde, D-ribose, D-glucose, D-mannose, and D-galactose. </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38</a:t>
            </a:fld>
            <a:endParaRPr lang="en-US"/>
          </a:p>
        </p:txBody>
      </p:sp>
    </p:spTree>
    <p:extLst>
      <p:ext uri="{BB962C8B-B14F-4D97-AF65-F5344CB8AC3E}">
        <p14:creationId xmlns:p14="http://schemas.microsoft.com/office/powerpoint/2010/main" val="3264428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only need to know two important ketoses, dihydroxyacetone</a:t>
            </a:r>
            <a:r>
              <a:rPr lang="en-US" baseline="0" dirty="0" smtClean="0"/>
              <a:t> and D-fructose.</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39</a:t>
            </a:fld>
            <a:endParaRPr lang="en-US"/>
          </a:p>
        </p:txBody>
      </p:sp>
    </p:spTree>
    <p:extLst>
      <p:ext uri="{BB962C8B-B14F-4D97-AF65-F5344CB8AC3E}">
        <p14:creationId xmlns:p14="http://schemas.microsoft.com/office/powerpoint/2010/main" val="2548546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you learned about important</a:t>
            </a:r>
            <a:r>
              <a:rPr lang="en-US" baseline="0" dirty="0" smtClean="0"/>
              <a:t> characteristics of monosaccharides. These include the concepts of aldose/ketose and class naming, finding the number of isomers a sugar should have and determining the type of isomers present. You also learned how to alter a sugar appearance from the Fischer projection to the line angle drawing (although I won’t ask you to perform this skill on </a:t>
            </a:r>
            <a:r>
              <a:rPr lang="en-US" baseline="0" smtClean="0"/>
              <a:t>a term exam).</a:t>
            </a:r>
            <a:endParaRPr lang="en-US"/>
          </a:p>
        </p:txBody>
      </p:sp>
      <p:sp>
        <p:nvSpPr>
          <p:cNvPr id="4" name="Slide Number Placeholder 3"/>
          <p:cNvSpPr>
            <a:spLocks noGrp="1"/>
          </p:cNvSpPr>
          <p:nvPr>
            <p:ph type="sldNum" sz="quarter" idx="10"/>
          </p:nvPr>
        </p:nvSpPr>
        <p:spPr/>
        <p:txBody>
          <a:bodyPr/>
          <a:lstStyle/>
          <a:p>
            <a:fld id="{8EAE1B22-8F13-4B27-B964-6AD0E23092EA}" type="slidenum">
              <a:rPr lang="en-US" smtClean="0"/>
              <a:t>40</a:t>
            </a:fld>
            <a:endParaRPr lang="en-US"/>
          </a:p>
        </p:txBody>
      </p:sp>
    </p:spTree>
    <p:extLst>
      <p:ext uri="{BB962C8B-B14F-4D97-AF65-F5344CB8AC3E}">
        <p14:creationId xmlns:p14="http://schemas.microsoft.com/office/powerpoint/2010/main" val="189454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Carbohydrates can be divided into subcategories based on their complexity.</a:t>
            </a:r>
            <a:r>
              <a:rPr lang="en-US" baseline="0" dirty="0" smtClean="0"/>
              <a:t> The simplest carbohydrates are the monosaccharides which are the simple sugars required for the biosynthesis of all the other carbohydrate types. Disaccharides consist of two monosaccharides that have been joined together by a covalent bond called the </a:t>
            </a:r>
            <a:r>
              <a:rPr lang="en-US" baseline="0" dirty="0" err="1" smtClean="0"/>
              <a:t>glycosidic</a:t>
            </a:r>
            <a:r>
              <a:rPr lang="en-US" baseline="0" dirty="0" smtClean="0"/>
              <a:t> bond. Oligosaccharides are polymers that consist of a few monosaccharides covalently linked together, and Polysaccharides are large polymers that contain hundreds to thousands of monosaccharide units all joined together by </a:t>
            </a:r>
            <a:r>
              <a:rPr lang="en-US" baseline="0" dirty="0" err="1" smtClean="0"/>
              <a:t>glycosidic</a:t>
            </a:r>
            <a:r>
              <a:rPr lang="en-US" baseline="0" dirty="0" smtClean="0"/>
              <a:t> bonds. The remainder of this lecture will focus on monosaccharides</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4</a:t>
            </a:fld>
            <a:endParaRPr lang="en-US"/>
          </a:p>
        </p:txBody>
      </p:sp>
    </p:spTree>
    <p:extLst>
      <p:ext uri="{BB962C8B-B14F-4D97-AF65-F5344CB8AC3E}">
        <p14:creationId xmlns:p14="http://schemas.microsoft.com/office/powerpoint/2010/main" val="176019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Monosaccharides all have alcohol functional groups associated with them. In addition they also have one additional functional group, either an aldehyde or a ketone. Monosaccharides</a:t>
            </a:r>
            <a:r>
              <a:rPr lang="en-US" baseline="0" dirty="0" smtClean="0"/>
              <a:t> containing an aldehyde are called aldoses, while monosaccharides containing ketones are called ketoses. Monosaccharides are also named for the number of carbons that they contain.  3 carbon sugars are trioses, 4 are </a:t>
            </a:r>
            <a:r>
              <a:rPr lang="en-US" baseline="0" dirty="0" err="1" smtClean="0"/>
              <a:t>tetroses</a:t>
            </a:r>
            <a:r>
              <a:rPr lang="en-US" baseline="0" dirty="0" smtClean="0"/>
              <a:t>, 5 are </a:t>
            </a:r>
            <a:r>
              <a:rPr lang="en-US" baseline="0" dirty="0" err="1" smtClean="0"/>
              <a:t>pentoses</a:t>
            </a:r>
            <a:r>
              <a:rPr lang="en-US" baseline="0" dirty="0" smtClean="0"/>
              <a:t>, 6 are hexoses and so on.</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5</a:t>
            </a:fld>
            <a:endParaRPr lang="en-US"/>
          </a:p>
        </p:txBody>
      </p:sp>
    </p:spTree>
    <p:extLst>
      <p:ext uri="{BB962C8B-B14F-4D97-AF65-F5344CB8AC3E}">
        <p14:creationId xmlns:p14="http://schemas.microsoft.com/office/powerpoint/2010/main" val="166399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Fischer</a:t>
            </a:r>
            <a:r>
              <a:rPr lang="en-US" baseline="0" dirty="0" smtClean="0"/>
              <a:t> projections are a useful way to represent the 3-dimensional structure </a:t>
            </a:r>
            <a:r>
              <a:rPr lang="en-US" baseline="0" smtClean="0"/>
              <a:t>of </a:t>
            </a:r>
            <a:r>
              <a:rPr lang="en-US" baseline="0" smtClean="0"/>
              <a:t>sugars </a:t>
            </a:r>
            <a:r>
              <a:rPr lang="en-US" baseline="0" dirty="0" smtClean="0"/>
              <a:t>in only two dimensions. The diagram on the right shows the 3-dimentional view of D-ribose (an </a:t>
            </a:r>
            <a:r>
              <a:rPr lang="en-US" baseline="0" dirty="0" err="1" smtClean="0"/>
              <a:t>aldopentose</a:t>
            </a:r>
            <a:r>
              <a:rPr lang="en-US" baseline="0" dirty="0" smtClean="0"/>
              <a:t> – a sugar containing 5 carbons and an aldehyde functional group). On the left hand side is the Fischer projection. This is a simplified drawing of the 3-D model. In the Fischer projection it is always noted that the horizontal bonds are in the orientation where they are coming out of the plane of the paper, towards the viewer and that this projection represents the 3-D view shown on the right.  Also note the carbon numbering scheme matches that of the IUPAC system that you learned in organic chemistry. The #1 carbon is located nearest the highest priority functional group. For a sugar monomer, this will be the end with the aldehyde or ketone. Thus, D-ribose carbons are numbered 1, 2, 3, 4, and 5 and have the molecular formula C</a:t>
            </a:r>
            <a:r>
              <a:rPr lang="en-US" baseline="-25000" dirty="0" smtClean="0"/>
              <a:t>5</a:t>
            </a:r>
            <a:r>
              <a:rPr lang="en-US" baseline="0" dirty="0" smtClean="0"/>
              <a:t>H</a:t>
            </a:r>
            <a:r>
              <a:rPr lang="en-US" baseline="-25000" dirty="0" smtClean="0"/>
              <a:t>10</a:t>
            </a:r>
            <a:r>
              <a:rPr lang="en-US" baseline="0" dirty="0" smtClean="0"/>
              <a:t>O</a:t>
            </a:r>
            <a:r>
              <a:rPr lang="en-US" baseline="-25000" dirty="0" smtClean="0"/>
              <a:t>5</a:t>
            </a:r>
            <a:endParaRPr lang="en-US" baseline="-25000" dirty="0"/>
          </a:p>
        </p:txBody>
      </p:sp>
      <p:sp>
        <p:nvSpPr>
          <p:cNvPr id="4" name="Slide Number Placeholder 3"/>
          <p:cNvSpPr>
            <a:spLocks noGrp="1"/>
          </p:cNvSpPr>
          <p:nvPr>
            <p:ph type="sldNum" sz="quarter" idx="10"/>
          </p:nvPr>
        </p:nvSpPr>
        <p:spPr/>
        <p:txBody>
          <a:bodyPr/>
          <a:lstStyle/>
          <a:p>
            <a:fld id="{8EAE1B22-8F13-4B27-B964-6AD0E23092EA}" type="slidenum">
              <a:rPr lang="en-US" smtClean="0"/>
              <a:t>6</a:t>
            </a:fld>
            <a:endParaRPr lang="en-US"/>
          </a:p>
        </p:txBody>
      </p:sp>
    </p:spTree>
    <p:extLst>
      <p:ext uri="{BB962C8B-B14F-4D97-AF65-F5344CB8AC3E}">
        <p14:creationId xmlns:p14="http://schemas.microsoft.com/office/powerpoint/2010/main" val="417287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convert the Fischer</a:t>
            </a:r>
            <a:r>
              <a:rPr lang="en-US" baseline="0" dirty="0" smtClean="0"/>
              <a:t> projection back into a line angle drawing, that you are used to doing in organic chemistry? First, you need to think about the perspective that you are looking at the sugar functional groups. In the Fischer projection and subsequent 3-D ribbon view, you are looking at the sugar from the front vantage point (as is our little penguin friend on the slide.  See how his back is facing us, as he is looking at the sugar molecule.) In the line angle form, you are laying the sugar down on its side, like the little –OH legs are sticking up into the air. Now your vantage point for looking at the molecule has shifted, and the bee represents the same orientation that our little penguin friend has in the upper diagram.  See how all of the OH and H bonds are folding up towards the bee? To finish the conversion to the line angle, all you need to do is rotate the bonds, so that the correct bond angles are shown. For ribose, imagine rotating the 2 carbon to shift it into the down position, as shown in the bottom diagram.  When you rotate it, the -H comes our towards you from the plane of the paper, while the –OH goes backwards from the plane of the paper.  The same thing occurs when you shift the 4-carbon into the down position….the –H comes out towards you from the plane of the paper and the –OH goes back away from you. This is the correct stereochemistry for D-ribose written in the line angle form.  You could also imagine flipping the whole thing over in space, as shown in the top diagram. Both of these line angle drawings represent D-ribose. Drawing line angle presentations of sugars from the Fischer projection takes a little practice, but stereochemistry is very important in sugar chemistry. </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7</a:t>
            </a:fld>
            <a:endParaRPr lang="en-US"/>
          </a:p>
        </p:txBody>
      </p:sp>
    </p:spTree>
    <p:extLst>
      <p:ext uri="{BB962C8B-B14F-4D97-AF65-F5344CB8AC3E}">
        <p14:creationId xmlns:p14="http://schemas.microsoft.com/office/powerpoint/2010/main" val="302364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a:t>
            </a:r>
            <a:r>
              <a:rPr lang="en-US" baseline="0" dirty="0" smtClean="0"/>
              <a:t> now you can recognize Aldoses from Ketoses, and name them according to how many carbons they contain. The </a:t>
            </a:r>
            <a:r>
              <a:rPr lang="en-US" baseline="0" dirty="0" err="1" smtClean="0"/>
              <a:t>aldopentose</a:t>
            </a:r>
            <a:r>
              <a:rPr lang="en-US" baseline="0" dirty="0" smtClean="0"/>
              <a:t> on the left with an aldehyde and 5 carbons and the ketohexose on the right with the ketone and 6 carbons.</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8</a:t>
            </a:fld>
            <a:endParaRPr lang="en-US"/>
          </a:p>
        </p:txBody>
      </p:sp>
    </p:spTree>
    <p:extLst>
      <p:ext uri="{BB962C8B-B14F-4D97-AF65-F5344CB8AC3E}">
        <p14:creationId xmlns:p14="http://schemas.microsoft.com/office/powerpoint/2010/main" val="159897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aldehydes and</a:t>
            </a:r>
            <a:r>
              <a:rPr lang="en-US" baseline="0" dirty="0" smtClean="0"/>
              <a:t> ketones have different oxidative potential. Aldehydes can be further oxidized to a carboxylic acid, whereas the ketone cannot. The ketone is already fully oxidized. These reactions are the same for the aldehydes and ketones found in sugar monomers. Sugars with aldehydes can act as reducing sugars (</a:t>
            </a:r>
            <a:r>
              <a:rPr lang="en-US" baseline="0" dirty="0" err="1" smtClean="0"/>
              <a:t>ie</a:t>
            </a:r>
            <a:r>
              <a:rPr lang="en-US" baseline="0" dirty="0" smtClean="0"/>
              <a:t> as they are oxidized, they reduce another molecule or act as a reducing agent).  Recall that oxidation reactions lose electrons, while reduction reactions gain electrons.  Because electrons do not just disappear, these reactions are coupled together. You cannot have oxidation without reduction (or vice versa).</a:t>
            </a:r>
            <a:endParaRPr lang="en-US" dirty="0"/>
          </a:p>
        </p:txBody>
      </p:sp>
      <p:sp>
        <p:nvSpPr>
          <p:cNvPr id="4" name="Slide Number Placeholder 3"/>
          <p:cNvSpPr>
            <a:spLocks noGrp="1"/>
          </p:cNvSpPr>
          <p:nvPr>
            <p:ph type="sldNum" sz="quarter" idx="10"/>
          </p:nvPr>
        </p:nvSpPr>
        <p:spPr/>
        <p:txBody>
          <a:bodyPr/>
          <a:lstStyle/>
          <a:p>
            <a:fld id="{8EAE1B22-8F13-4B27-B964-6AD0E23092EA}" type="slidenum">
              <a:rPr lang="en-US" smtClean="0"/>
              <a:t>9</a:t>
            </a:fld>
            <a:endParaRPr lang="en-US"/>
          </a:p>
        </p:txBody>
      </p:sp>
    </p:spTree>
    <p:extLst>
      <p:ext uri="{BB962C8B-B14F-4D97-AF65-F5344CB8AC3E}">
        <p14:creationId xmlns:p14="http://schemas.microsoft.com/office/powerpoint/2010/main" val="155804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smtClean="0"/>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brilliantbiologystudent.weebly.com/biuret-test-for-protein.html" TargetMode="Externa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Public%20Domain,%20https:/commons.wikimedia.org/w/index.php?curid=107799"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commons.wikimedia.org/wiki/User:Yikrazuu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commons.wikimedia.org/wiki/User:Yikrazuu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6" y="2281561"/>
            <a:ext cx="7772400" cy="999798"/>
          </a:xfrm>
        </p:spPr>
        <p:txBody>
          <a:bodyPr/>
          <a:lstStyle/>
          <a:p>
            <a:r>
              <a:rPr lang="en-US" dirty="0" smtClean="0"/>
              <a:t>Carbohydrates – Part 1</a:t>
            </a:r>
            <a:endParaRPr lang="en-US" dirty="0"/>
          </a:p>
        </p:txBody>
      </p:sp>
      <p:sp>
        <p:nvSpPr>
          <p:cNvPr id="3" name="Subtitle 2"/>
          <p:cNvSpPr>
            <a:spLocks noGrp="1"/>
          </p:cNvSpPr>
          <p:nvPr>
            <p:ph type="subTitle" idx="1"/>
          </p:nvPr>
        </p:nvSpPr>
        <p:spPr>
          <a:xfrm>
            <a:off x="577516" y="3281359"/>
            <a:ext cx="7772400" cy="538687"/>
          </a:xfrm>
        </p:spPr>
        <p:txBody>
          <a:bodyPr/>
          <a:lstStyle/>
          <a:p>
            <a:r>
              <a:rPr lang="en-US" dirty="0" smtClean="0"/>
              <a:t>Monosaccharide Structure</a:t>
            </a:r>
            <a:endParaRPr lang="en-US" dirty="0"/>
          </a:p>
        </p:txBody>
      </p:sp>
    </p:spTree>
    <p:extLst>
      <p:ext uri="{BB962C8B-B14F-4D97-AF65-F5344CB8AC3E}">
        <p14:creationId xmlns:p14="http://schemas.microsoft.com/office/powerpoint/2010/main" val="1145583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Reactivity of Aldoses vs. Ketoses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6588"/>
          <a:stretch/>
        </p:blipFill>
        <p:spPr>
          <a:xfrm>
            <a:off x="0" y="1335024"/>
            <a:ext cx="9144000" cy="1818079"/>
          </a:xfrm>
          <a:prstGeom prst="rect">
            <a:avLst/>
          </a:prstGeom>
        </p:spPr>
      </p:pic>
      <p:sp>
        <p:nvSpPr>
          <p:cNvPr id="3" name="Content Placeholder 2"/>
          <p:cNvSpPr>
            <a:spLocks noGrp="1"/>
          </p:cNvSpPr>
          <p:nvPr>
            <p:ph idx="1"/>
          </p:nvPr>
        </p:nvSpPr>
        <p:spPr>
          <a:xfrm>
            <a:off x="341790" y="1173323"/>
            <a:ext cx="8460420" cy="4511353"/>
          </a:xfrm>
        </p:spPr>
        <p:txBody>
          <a:bodyPr/>
          <a:lstStyle/>
          <a:p>
            <a:r>
              <a:rPr lang="en-US" dirty="0" smtClean="0"/>
              <a:t>Aldoses can be further oxidized to carboxylic acids</a:t>
            </a:r>
          </a:p>
          <a:p>
            <a:endParaRPr lang="en-US" dirty="0"/>
          </a:p>
          <a:p>
            <a:endParaRPr lang="en-US" dirty="0" smtClean="0"/>
          </a:p>
          <a:p>
            <a:endParaRPr lang="en-US" dirty="0"/>
          </a:p>
          <a:p>
            <a:endParaRPr lang="en-US" dirty="0" smtClean="0"/>
          </a:p>
          <a:p>
            <a:r>
              <a:rPr lang="en-US" dirty="0" smtClean="0"/>
              <a:t>Aldoses can act as </a:t>
            </a:r>
            <a:r>
              <a:rPr lang="en-US" b="1" i="1" dirty="0" smtClean="0"/>
              <a:t>Reducing Agents</a:t>
            </a:r>
            <a:endParaRPr lang="en-US" b="1" i="1" dirty="0"/>
          </a:p>
        </p:txBody>
      </p:sp>
    </p:spTree>
    <p:extLst>
      <p:ext uri="{BB962C8B-B14F-4D97-AF65-F5344CB8AC3E}">
        <p14:creationId xmlns:p14="http://schemas.microsoft.com/office/powerpoint/2010/main" val="3110051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898" y="152980"/>
            <a:ext cx="7210332" cy="779462"/>
          </a:xfrm>
        </p:spPr>
        <p:txBody>
          <a:bodyPr>
            <a:normAutofit fontScale="90000"/>
          </a:bodyPr>
          <a:lstStyle/>
          <a:p>
            <a:r>
              <a:rPr lang="en-US" dirty="0" smtClean="0"/>
              <a:t>Benedict’s Test for Aldose Sugars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92295252"/>
              </p:ext>
            </p:extLst>
          </p:nvPr>
        </p:nvGraphicFramePr>
        <p:xfrm>
          <a:off x="1406323" y="979752"/>
          <a:ext cx="5577487" cy="2397950"/>
        </p:xfrm>
        <a:graphic>
          <a:graphicData uri="http://schemas.openxmlformats.org/presentationml/2006/ole">
            <mc:AlternateContent xmlns:mc="http://schemas.openxmlformats.org/markup-compatibility/2006">
              <mc:Choice xmlns:v="urn:schemas-microsoft-com:vml" Requires="v">
                <p:oleObj spid="_x0000_s6156" name="CS ChemDraw Drawing" r:id="rId4" imgW="4571803" imgH="1965566" progId="ChemDraw.Document.6.0">
                  <p:embed/>
                </p:oleObj>
              </mc:Choice>
              <mc:Fallback>
                <p:oleObj name="CS ChemDraw Drawing" r:id="rId4" imgW="4571803" imgH="1965566" progId="ChemDraw.Document.6.0">
                  <p:embed/>
                  <p:pic>
                    <p:nvPicPr>
                      <p:cNvPr id="0" name=""/>
                      <p:cNvPicPr/>
                      <p:nvPr/>
                    </p:nvPicPr>
                    <p:blipFill>
                      <a:blip r:embed="rId5"/>
                      <a:stretch>
                        <a:fillRect/>
                      </a:stretch>
                    </p:blipFill>
                    <p:spPr>
                      <a:xfrm>
                        <a:off x="1406323" y="979752"/>
                        <a:ext cx="5577487" cy="2397950"/>
                      </a:xfrm>
                      <a:prstGeom prst="rect">
                        <a:avLst/>
                      </a:prstGeom>
                    </p:spPr>
                  </p:pic>
                </p:oleObj>
              </mc:Fallback>
            </mc:AlternateContent>
          </a:graphicData>
        </a:graphic>
      </p:graphicFrame>
      <p:sp>
        <p:nvSpPr>
          <p:cNvPr id="5" name="TextBox 4"/>
          <p:cNvSpPr txBox="1"/>
          <p:nvPr/>
        </p:nvSpPr>
        <p:spPr>
          <a:xfrm>
            <a:off x="2728799" y="1978672"/>
            <a:ext cx="2021707" cy="400110"/>
          </a:xfrm>
          <a:prstGeom prst="rect">
            <a:avLst/>
          </a:prstGeom>
          <a:noFill/>
        </p:spPr>
        <p:txBody>
          <a:bodyPr wrap="none" rtlCol="0">
            <a:spAutoFit/>
          </a:bodyPr>
          <a:lstStyle/>
          <a:p>
            <a:r>
              <a:rPr lang="en-US" sz="2000" b="1" dirty="0" smtClean="0"/>
              <a:t>+ 2 Cu</a:t>
            </a:r>
            <a:r>
              <a:rPr lang="en-US" sz="2000" b="1" baseline="30000" dirty="0" smtClean="0"/>
              <a:t>2+   </a:t>
            </a:r>
            <a:r>
              <a:rPr lang="en-US" sz="2000" b="1" dirty="0" smtClean="0"/>
              <a:t>+    5OH</a:t>
            </a:r>
            <a:r>
              <a:rPr lang="en-US" sz="2000" b="1" baseline="30000" dirty="0" smtClean="0"/>
              <a:t>-</a:t>
            </a:r>
            <a:endParaRPr lang="en-US" sz="2000" b="1" baseline="30000" dirty="0"/>
          </a:p>
        </p:txBody>
      </p:sp>
      <p:sp>
        <p:nvSpPr>
          <p:cNvPr id="6" name="TextBox 5"/>
          <p:cNvSpPr txBox="1"/>
          <p:nvPr/>
        </p:nvSpPr>
        <p:spPr>
          <a:xfrm>
            <a:off x="6910696" y="1978672"/>
            <a:ext cx="2233304" cy="400110"/>
          </a:xfrm>
          <a:prstGeom prst="rect">
            <a:avLst/>
          </a:prstGeom>
          <a:noFill/>
        </p:spPr>
        <p:txBody>
          <a:bodyPr wrap="none" rtlCol="0">
            <a:spAutoFit/>
          </a:bodyPr>
          <a:lstStyle/>
          <a:p>
            <a:r>
              <a:rPr lang="en-US" sz="2000" b="1" dirty="0" smtClean="0"/>
              <a:t>+  2 Cu</a:t>
            </a:r>
            <a:r>
              <a:rPr lang="en-US" sz="2000" b="1" baseline="-25000" dirty="0" smtClean="0"/>
              <a:t>2</a:t>
            </a:r>
            <a:r>
              <a:rPr lang="en-US" sz="2000" b="1" dirty="0" smtClean="0"/>
              <a:t>O</a:t>
            </a:r>
            <a:r>
              <a:rPr lang="en-US" sz="2000" b="1" baseline="30000" dirty="0" smtClean="0"/>
              <a:t>   </a:t>
            </a:r>
            <a:r>
              <a:rPr lang="en-US" sz="2000" b="1" dirty="0" smtClean="0"/>
              <a:t>+   3 H</a:t>
            </a:r>
            <a:r>
              <a:rPr lang="en-US" sz="2000" b="1" baseline="-25000" dirty="0" smtClean="0"/>
              <a:t>2</a:t>
            </a:r>
            <a:r>
              <a:rPr lang="en-US" sz="2000" b="1" dirty="0" smtClean="0"/>
              <a:t>O</a:t>
            </a:r>
            <a:endParaRPr lang="en-US" sz="2000" b="1" baseline="30000" dirty="0"/>
          </a:p>
        </p:txBody>
      </p:sp>
      <p:sp>
        <p:nvSpPr>
          <p:cNvPr id="9" name="TextBox 8"/>
          <p:cNvSpPr txBox="1"/>
          <p:nvPr/>
        </p:nvSpPr>
        <p:spPr>
          <a:xfrm>
            <a:off x="0" y="5681890"/>
            <a:ext cx="3576941" cy="307777"/>
          </a:xfrm>
          <a:prstGeom prst="rect">
            <a:avLst/>
          </a:prstGeom>
          <a:noFill/>
        </p:spPr>
        <p:txBody>
          <a:bodyPr wrap="none" rtlCol="0">
            <a:spAutoFit/>
          </a:bodyPr>
          <a:lstStyle/>
          <a:p>
            <a:r>
              <a:rPr lang="en-US" sz="1400" dirty="0" smtClean="0"/>
              <a:t>Image Modified From: </a:t>
            </a:r>
            <a:r>
              <a:rPr lang="en-US" sz="1400" dirty="0" smtClean="0">
                <a:hlinkClick r:id="rId6"/>
              </a:rPr>
              <a:t>Brilliant Biology Student</a:t>
            </a:r>
            <a:endParaRPr lang="en-US" sz="1400" dirty="0"/>
          </a:p>
        </p:txBody>
      </p:sp>
      <p:grpSp>
        <p:nvGrpSpPr>
          <p:cNvPr id="14" name="Group 13"/>
          <p:cNvGrpSpPr/>
          <p:nvPr/>
        </p:nvGrpSpPr>
        <p:grpSpPr>
          <a:xfrm>
            <a:off x="1582859" y="3429000"/>
            <a:ext cx="3666744" cy="2172286"/>
            <a:chOff x="2617077" y="3433932"/>
            <a:chExt cx="3666744" cy="2172286"/>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7077" y="3433932"/>
              <a:ext cx="3666744" cy="1591056"/>
            </a:xfrm>
            <a:prstGeom prst="rect">
              <a:avLst/>
            </a:prstGeom>
          </p:spPr>
        </p:pic>
        <p:sp>
          <p:nvSpPr>
            <p:cNvPr id="10" name="Rectangle 9"/>
            <p:cNvSpPr/>
            <p:nvPr/>
          </p:nvSpPr>
          <p:spPr>
            <a:xfrm>
              <a:off x="2799955" y="5053895"/>
              <a:ext cx="643234" cy="552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a:t>
              </a:r>
              <a:r>
                <a:rPr lang="en-US" dirty="0" err="1" smtClean="0"/>
                <a:t>Rxn</a:t>
              </a:r>
              <a:endParaRPr lang="en-US" dirty="0"/>
            </a:p>
          </p:txBody>
        </p:sp>
        <p:sp>
          <p:nvSpPr>
            <p:cNvPr id="11" name="Rectangle 10"/>
            <p:cNvSpPr/>
            <p:nvPr/>
          </p:nvSpPr>
          <p:spPr>
            <a:xfrm>
              <a:off x="3482076" y="5053895"/>
              <a:ext cx="812451" cy="5523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Trace Aldose</a:t>
              </a:r>
              <a:endParaRPr lang="en-US" dirty="0"/>
            </a:p>
          </p:txBody>
        </p:sp>
        <p:sp>
          <p:nvSpPr>
            <p:cNvPr id="12" name="Rectangle 11"/>
            <p:cNvSpPr/>
            <p:nvPr/>
          </p:nvSpPr>
          <p:spPr>
            <a:xfrm>
              <a:off x="4333412" y="5053895"/>
              <a:ext cx="957497" cy="55232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Moderate </a:t>
              </a:r>
              <a:r>
                <a:rPr lang="en-US" b="1" dirty="0" smtClean="0">
                  <a:solidFill>
                    <a:schemeClr val="tx1"/>
                  </a:solidFill>
                </a:rPr>
                <a:t>Aldose</a:t>
              </a:r>
              <a:endParaRPr lang="en-US" b="1" dirty="0">
                <a:solidFill>
                  <a:schemeClr val="tx1"/>
                </a:solidFill>
              </a:endParaRPr>
            </a:p>
          </p:txBody>
        </p:sp>
        <p:sp>
          <p:nvSpPr>
            <p:cNvPr id="13" name="Rectangle 12"/>
            <p:cNvSpPr/>
            <p:nvPr/>
          </p:nvSpPr>
          <p:spPr>
            <a:xfrm>
              <a:off x="5329795" y="5045747"/>
              <a:ext cx="913350" cy="55232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High Aldose</a:t>
              </a:r>
              <a:endParaRPr lang="en-US" b="1" dirty="0">
                <a:solidFill>
                  <a:schemeClr val="bg1"/>
                </a:solidFill>
              </a:endParaRPr>
            </a:p>
          </p:txBody>
        </p:sp>
      </p:grpSp>
      <p:sp>
        <p:nvSpPr>
          <p:cNvPr id="15" name="TextBox 14"/>
          <p:cNvSpPr txBox="1"/>
          <p:nvPr/>
        </p:nvSpPr>
        <p:spPr>
          <a:xfrm>
            <a:off x="5698152" y="4100766"/>
            <a:ext cx="2470613" cy="646331"/>
          </a:xfrm>
          <a:prstGeom prst="rect">
            <a:avLst/>
          </a:prstGeom>
          <a:noFill/>
        </p:spPr>
        <p:txBody>
          <a:bodyPr wrap="none" rtlCol="0">
            <a:spAutoFit/>
          </a:bodyPr>
          <a:lstStyle/>
          <a:p>
            <a:r>
              <a:rPr lang="en-US" b="1" dirty="0" smtClean="0"/>
              <a:t>Can be used to test for</a:t>
            </a:r>
          </a:p>
          <a:p>
            <a:r>
              <a:rPr lang="en-US" b="1" dirty="0" smtClean="0"/>
              <a:t>Glucose/Sugars in Urine</a:t>
            </a:r>
            <a:endParaRPr lang="en-US" b="1" dirty="0"/>
          </a:p>
        </p:txBody>
      </p:sp>
    </p:spTree>
    <p:extLst>
      <p:ext uri="{BB962C8B-B14F-4D97-AF65-F5344CB8AC3E}">
        <p14:creationId xmlns:p14="http://schemas.microsoft.com/office/powerpoint/2010/main" val="1251464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90" y="146674"/>
            <a:ext cx="7210332" cy="779462"/>
          </a:xfrm>
        </p:spPr>
        <p:txBody>
          <a:bodyPr/>
          <a:lstStyle/>
          <a:p>
            <a:r>
              <a:rPr lang="en-US" dirty="0" smtClean="0"/>
              <a:t>Aldose/Ketose Isomers</a:t>
            </a:r>
            <a:endParaRPr lang="en-US" dirty="0"/>
          </a:p>
        </p:txBody>
      </p:sp>
      <p:sp>
        <p:nvSpPr>
          <p:cNvPr id="3" name="Content Placeholder 2"/>
          <p:cNvSpPr>
            <a:spLocks noGrp="1"/>
          </p:cNvSpPr>
          <p:nvPr>
            <p:ph idx="1"/>
          </p:nvPr>
        </p:nvSpPr>
        <p:spPr>
          <a:xfrm>
            <a:off x="269147" y="1290996"/>
            <a:ext cx="8460420" cy="1477429"/>
          </a:xfrm>
        </p:spPr>
        <p:txBody>
          <a:bodyPr/>
          <a:lstStyle/>
          <a:p>
            <a:r>
              <a:rPr lang="en-US" dirty="0" smtClean="0"/>
              <a:t>Aldoses and Ketoses can be constitutional (structural) isomers – </a:t>
            </a:r>
            <a:r>
              <a:rPr lang="en-US" dirty="0" err="1" smtClean="0"/>
              <a:t>ie</a:t>
            </a:r>
            <a:r>
              <a:rPr lang="en-US" dirty="0" smtClean="0"/>
              <a:t> they have the same molecular formula, but their atoms are bonded in a different order</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4551"/>
          <a:stretch/>
        </p:blipFill>
        <p:spPr>
          <a:xfrm>
            <a:off x="1320362" y="2620053"/>
            <a:ext cx="1889496" cy="311802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767"/>
          <a:stretch/>
        </p:blipFill>
        <p:spPr>
          <a:xfrm>
            <a:off x="5814322" y="2563297"/>
            <a:ext cx="1922079" cy="3118025"/>
          </a:xfrm>
          <a:prstGeom prst="rect">
            <a:avLst/>
          </a:prstGeom>
        </p:spPr>
      </p:pic>
      <p:cxnSp>
        <p:nvCxnSpPr>
          <p:cNvPr id="7" name="Straight Arrow Connector 6"/>
          <p:cNvCxnSpPr/>
          <p:nvPr/>
        </p:nvCxnSpPr>
        <p:spPr>
          <a:xfrm flipV="1">
            <a:off x="3733274" y="3840480"/>
            <a:ext cx="1772045" cy="6306"/>
          </a:xfrm>
          <a:prstGeom prst="straightConnector1">
            <a:avLst/>
          </a:prstGeom>
          <a:ln w="666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54891" y="3077429"/>
            <a:ext cx="1160639" cy="646331"/>
          </a:xfrm>
          <a:prstGeom prst="rect">
            <a:avLst/>
          </a:prstGeom>
          <a:noFill/>
        </p:spPr>
        <p:txBody>
          <a:bodyPr wrap="none" rtlCol="0">
            <a:spAutoFit/>
          </a:bodyPr>
          <a:lstStyle/>
          <a:p>
            <a:pPr algn="ctr"/>
            <a:r>
              <a:rPr lang="en-US" b="1" dirty="0" smtClean="0"/>
              <a:t>Isomerase</a:t>
            </a:r>
          </a:p>
          <a:p>
            <a:pPr algn="ctr"/>
            <a:r>
              <a:rPr lang="en-US" b="1" dirty="0" smtClean="0"/>
              <a:t>Enzymes</a:t>
            </a:r>
            <a:endParaRPr lang="en-US" b="1" dirty="0"/>
          </a:p>
        </p:txBody>
      </p:sp>
      <p:sp>
        <p:nvSpPr>
          <p:cNvPr id="9" name="TextBox 8"/>
          <p:cNvSpPr txBox="1"/>
          <p:nvPr/>
        </p:nvSpPr>
        <p:spPr>
          <a:xfrm>
            <a:off x="1687370" y="5353969"/>
            <a:ext cx="1208985" cy="523220"/>
          </a:xfrm>
          <a:prstGeom prst="rect">
            <a:avLst/>
          </a:prstGeom>
          <a:noFill/>
        </p:spPr>
        <p:txBody>
          <a:bodyPr wrap="none" rtlCol="0">
            <a:spAutoFit/>
          </a:bodyPr>
          <a:lstStyle/>
          <a:p>
            <a:r>
              <a:rPr lang="en-US" sz="2800" b="1" dirty="0" smtClean="0"/>
              <a:t>C</a:t>
            </a:r>
            <a:r>
              <a:rPr lang="en-US" sz="2800" b="1" baseline="-25000" dirty="0" smtClean="0"/>
              <a:t>3</a:t>
            </a:r>
            <a:r>
              <a:rPr lang="en-US" sz="2800" b="1" dirty="0" smtClean="0"/>
              <a:t>H</a:t>
            </a:r>
            <a:r>
              <a:rPr lang="en-US" sz="2800" b="1" baseline="-25000" dirty="0" smtClean="0"/>
              <a:t>6</a:t>
            </a:r>
            <a:r>
              <a:rPr lang="en-US" sz="2800" b="1" dirty="0" smtClean="0"/>
              <a:t>O</a:t>
            </a:r>
            <a:r>
              <a:rPr lang="en-US" sz="2800" b="1" baseline="-25000" dirty="0" smtClean="0"/>
              <a:t>3</a:t>
            </a:r>
            <a:endParaRPr lang="en-US" sz="2800" b="1" baseline="-25000" dirty="0"/>
          </a:p>
        </p:txBody>
      </p:sp>
      <p:sp>
        <p:nvSpPr>
          <p:cNvPr id="10" name="TextBox 9"/>
          <p:cNvSpPr txBox="1"/>
          <p:nvPr/>
        </p:nvSpPr>
        <p:spPr>
          <a:xfrm>
            <a:off x="6125473" y="5353969"/>
            <a:ext cx="1208985" cy="523220"/>
          </a:xfrm>
          <a:prstGeom prst="rect">
            <a:avLst/>
          </a:prstGeom>
          <a:noFill/>
        </p:spPr>
        <p:txBody>
          <a:bodyPr wrap="none" rtlCol="0">
            <a:spAutoFit/>
          </a:bodyPr>
          <a:lstStyle/>
          <a:p>
            <a:r>
              <a:rPr lang="en-US" sz="2800" b="1" dirty="0" smtClean="0"/>
              <a:t>C</a:t>
            </a:r>
            <a:r>
              <a:rPr lang="en-US" sz="2800" b="1" baseline="-25000" dirty="0" smtClean="0"/>
              <a:t>3</a:t>
            </a:r>
            <a:r>
              <a:rPr lang="en-US" sz="2800" b="1" dirty="0" smtClean="0"/>
              <a:t>H</a:t>
            </a:r>
            <a:r>
              <a:rPr lang="en-US" sz="2800" b="1" baseline="-25000" dirty="0" smtClean="0"/>
              <a:t>6</a:t>
            </a:r>
            <a:r>
              <a:rPr lang="en-US" sz="2800" b="1" dirty="0" smtClean="0"/>
              <a:t>O</a:t>
            </a:r>
            <a:r>
              <a:rPr lang="en-US" sz="2800" b="1" baseline="-25000" dirty="0" smtClean="0"/>
              <a:t>3</a:t>
            </a:r>
            <a:endParaRPr lang="en-US" sz="2800" b="1" baseline="-25000" dirty="0"/>
          </a:p>
        </p:txBody>
      </p:sp>
    </p:spTree>
    <p:extLst>
      <p:ext uri="{BB962C8B-B14F-4D97-AF65-F5344CB8AC3E}">
        <p14:creationId xmlns:p14="http://schemas.microsoft.com/office/powerpoint/2010/main" val="4118177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dirty="0" smtClean="0"/>
              <a:t>Stereoisomers</a:t>
            </a:r>
            <a:endParaRPr lang="en-US" dirty="0"/>
          </a:p>
        </p:txBody>
      </p:sp>
      <p:sp>
        <p:nvSpPr>
          <p:cNvPr id="3" name="Content Placeholder 2"/>
          <p:cNvSpPr>
            <a:spLocks noGrp="1"/>
          </p:cNvSpPr>
          <p:nvPr>
            <p:ph idx="1"/>
          </p:nvPr>
        </p:nvSpPr>
        <p:spPr>
          <a:xfrm>
            <a:off x="439414" y="1278384"/>
            <a:ext cx="8460420" cy="4575089"/>
          </a:xfrm>
        </p:spPr>
        <p:txBody>
          <a:bodyPr>
            <a:normAutofit/>
          </a:bodyPr>
          <a:lstStyle/>
          <a:p>
            <a:r>
              <a:rPr lang="en-US" dirty="0" smtClean="0"/>
              <a:t>Monosaccharides can also have many stereoisomers, depending on how many chiral carbon centers are present.</a:t>
            </a:r>
          </a:p>
          <a:p>
            <a:r>
              <a:rPr lang="en-US" dirty="0" smtClean="0"/>
              <a:t>The number of stereoisomers = 2</a:t>
            </a:r>
            <a:r>
              <a:rPr lang="en-US" baseline="30000" dirty="0" smtClean="0"/>
              <a:t>n</a:t>
            </a:r>
            <a:r>
              <a:rPr lang="en-US" dirty="0" smtClean="0"/>
              <a:t>,</a:t>
            </a:r>
          </a:p>
          <a:p>
            <a:pPr marL="0" indent="0">
              <a:buNone/>
            </a:pPr>
            <a:r>
              <a:rPr lang="en-US" dirty="0" smtClean="0"/>
              <a:t>   where n = the number of chiral </a:t>
            </a:r>
          </a:p>
          <a:p>
            <a:pPr marL="0" indent="0">
              <a:buNone/>
            </a:pPr>
            <a:r>
              <a:rPr lang="en-US" dirty="0"/>
              <a:t> </a:t>
            </a:r>
            <a:r>
              <a:rPr lang="en-US" dirty="0" smtClean="0"/>
              <a:t>  centers</a:t>
            </a:r>
          </a:p>
          <a:p>
            <a:r>
              <a:rPr lang="en-US" dirty="0" smtClean="0"/>
              <a:t>Glucose has four chiral centers, </a:t>
            </a:r>
          </a:p>
          <a:p>
            <a:pPr marL="0" indent="0">
              <a:buNone/>
            </a:pPr>
            <a:r>
              <a:rPr lang="en-US" dirty="0"/>
              <a:t> </a:t>
            </a:r>
            <a:r>
              <a:rPr lang="en-US" dirty="0" smtClean="0"/>
              <a:t>  therefore there are 2</a:t>
            </a:r>
            <a:r>
              <a:rPr lang="en-US" baseline="30000" dirty="0" smtClean="0"/>
              <a:t>4</a:t>
            </a:r>
            <a:r>
              <a:rPr lang="en-US" dirty="0" smtClean="0"/>
              <a:t> = 16 </a:t>
            </a:r>
          </a:p>
          <a:p>
            <a:pPr marL="0" indent="0">
              <a:buNone/>
            </a:pPr>
            <a:r>
              <a:rPr lang="en-US" dirty="0"/>
              <a:t> </a:t>
            </a:r>
            <a:r>
              <a:rPr lang="en-US" dirty="0" smtClean="0"/>
              <a:t>  stereoisomers for this class of sugar.</a:t>
            </a:r>
          </a:p>
          <a:p>
            <a:pPr marL="0" indent="0">
              <a:buNone/>
            </a:pPr>
            <a:endParaRPr lang="en-US" baseline="30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072" y="2230290"/>
            <a:ext cx="1859918" cy="3136286"/>
          </a:xfrm>
          <a:prstGeom prst="rect">
            <a:avLst/>
          </a:prstGeom>
        </p:spPr>
      </p:pic>
      <p:sp>
        <p:nvSpPr>
          <p:cNvPr id="7" name="TextBox 6"/>
          <p:cNvSpPr txBox="1"/>
          <p:nvPr/>
        </p:nvSpPr>
        <p:spPr>
          <a:xfrm>
            <a:off x="6356657" y="5391808"/>
            <a:ext cx="1480021" cy="461665"/>
          </a:xfrm>
          <a:prstGeom prst="rect">
            <a:avLst/>
          </a:prstGeom>
          <a:noFill/>
        </p:spPr>
        <p:txBody>
          <a:bodyPr wrap="none" rtlCol="0">
            <a:spAutoFit/>
          </a:bodyPr>
          <a:lstStyle/>
          <a:p>
            <a:r>
              <a:rPr lang="en-US" sz="2400" b="1" dirty="0" smtClean="0"/>
              <a:t>D-Glucose</a:t>
            </a:r>
            <a:endParaRPr lang="en-US" sz="2400" b="1" dirty="0"/>
          </a:p>
        </p:txBody>
      </p:sp>
      <p:cxnSp>
        <p:nvCxnSpPr>
          <p:cNvPr id="17" name="Straight Arrow Connector 16"/>
          <p:cNvCxnSpPr/>
          <p:nvPr/>
        </p:nvCxnSpPr>
        <p:spPr>
          <a:xfrm flipH="1">
            <a:off x="7188988" y="2644548"/>
            <a:ext cx="613734" cy="34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675811" y="2736668"/>
            <a:ext cx="2971800" cy="2769326"/>
            <a:chOff x="5675811" y="2736668"/>
            <a:chExt cx="2971800" cy="2769326"/>
          </a:xfrm>
        </p:grpSpPr>
        <p:sp>
          <p:nvSpPr>
            <p:cNvPr id="20" name="Oval 19"/>
            <p:cNvSpPr/>
            <p:nvPr/>
          </p:nvSpPr>
          <p:spPr>
            <a:xfrm>
              <a:off x="5675811" y="2736668"/>
              <a:ext cx="2971800" cy="2769326"/>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836597" y="2736668"/>
              <a:ext cx="301686" cy="369332"/>
            </a:xfrm>
            <a:prstGeom prst="rect">
              <a:avLst/>
            </a:prstGeom>
            <a:noFill/>
          </p:spPr>
          <p:txBody>
            <a:bodyPr wrap="none" rtlCol="0">
              <a:spAutoFit/>
            </a:bodyPr>
            <a:lstStyle/>
            <a:p>
              <a:r>
                <a:rPr lang="en-US" b="1" dirty="0" smtClean="0">
                  <a:solidFill>
                    <a:schemeClr val="accent1">
                      <a:lumMod val="50000"/>
                    </a:schemeClr>
                  </a:solidFill>
                </a:rPr>
                <a:t>1</a:t>
              </a:r>
              <a:endParaRPr lang="en-US" b="1" dirty="0">
                <a:solidFill>
                  <a:schemeClr val="accent1">
                    <a:lumMod val="50000"/>
                  </a:schemeClr>
                </a:solidFill>
              </a:endParaRPr>
            </a:p>
          </p:txBody>
        </p:sp>
      </p:grpSp>
      <p:grpSp>
        <p:nvGrpSpPr>
          <p:cNvPr id="29" name="Group 28"/>
          <p:cNvGrpSpPr/>
          <p:nvPr/>
        </p:nvGrpSpPr>
        <p:grpSpPr>
          <a:xfrm>
            <a:off x="6104574" y="2047394"/>
            <a:ext cx="733832" cy="566041"/>
            <a:chOff x="6104574" y="2047394"/>
            <a:chExt cx="733832" cy="566041"/>
          </a:xfrm>
        </p:grpSpPr>
        <p:sp>
          <p:nvSpPr>
            <p:cNvPr id="21" name="Oval 20"/>
            <p:cNvSpPr/>
            <p:nvPr/>
          </p:nvSpPr>
          <p:spPr>
            <a:xfrm>
              <a:off x="6422571" y="2164943"/>
              <a:ext cx="415835" cy="448492"/>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04574" y="2047394"/>
              <a:ext cx="301686" cy="369332"/>
            </a:xfrm>
            <a:prstGeom prst="rect">
              <a:avLst/>
            </a:prstGeom>
            <a:noFill/>
          </p:spPr>
          <p:txBody>
            <a:bodyPr wrap="none" rtlCol="0">
              <a:spAutoFit/>
            </a:bodyPr>
            <a:lstStyle/>
            <a:p>
              <a:r>
                <a:rPr lang="en-US" b="1" dirty="0" smtClean="0">
                  <a:solidFill>
                    <a:schemeClr val="accent1">
                      <a:lumMod val="50000"/>
                    </a:schemeClr>
                  </a:solidFill>
                </a:rPr>
                <a:t>2</a:t>
              </a:r>
              <a:endParaRPr lang="en-US" b="1" dirty="0">
                <a:solidFill>
                  <a:schemeClr val="accent1">
                    <a:lumMod val="50000"/>
                  </a:schemeClr>
                </a:solidFill>
              </a:endParaRPr>
            </a:p>
          </p:txBody>
        </p:sp>
      </p:grpSp>
      <p:grpSp>
        <p:nvGrpSpPr>
          <p:cNvPr id="30" name="Group 29"/>
          <p:cNvGrpSpPr/>
          <p:nvPr/>
        </p:nvGrpSpPr>
        <p:grpSpPr>
          <a:xfrm>
            <a:off x="7303667" y="2020392"/>
            <a:ext cx="732161" cy="575544"/>
            <a:chOff x="7303667" y="2020392"/>
            <a:chExt cx="732161" cy="575544"/>
          </a:xfrm>
        </p:grpSpPr>
        <p:sp>
          <p:nvSpPr>
            <p:cNvPr id="22" name="Oval 21"/>
            <p:cNvSpPr/>
            <p:nvPr/>
          </p:nvSpPr>
          <p:spPr>
            <a:xfrm>
              <a:off x="7303667" y="2147444"/>
              <a:ext cx="415835" cy="448492"/>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4142" y="2020392"/>
              <a:ext cx="301686" cy="369332"/>
            </a:xfrm>
            <a:prstGeom prst="rect">
              <a:avLst/>
            </a:prstGeom>
            <a:noFill/>
          </p:spPr>
          <p:txBody>
            <a:bodyPr wrap="none" rtlCol="0">
              <a:spAutoFit/>
            </a:bodyPr>
            <a:lstStyle/>
            <a:p>
              <a:r>
                <a:rPr lang="en-US" b="1" dirty="0" smtClean="0">
                  <a:solidFill>
                    <a:schemeClr val="accent1">
                      <a:lumMod val="50000"/>
                    </a:schemeClr>
                  </a:solidFill>
                </a:rPr>
                <a:t>3</a:t>
              </a:r>
              <a:endParaRPr lang="en-US" b="1" dirty="0">
                <a:solidFill>
                  <a:schemeClr val="accent1">
                    <a:lumMod val="50000"/>
                  </a:schemeClr>
                </a:solidFill>
              </a:endParaRPr>
            </a:p>
          </p:txBody>
        </p:sp>
      </p:grpSp>
      <p:sp>
        <p:nvSpPr>
          <p:cNvPr id="26" name="TextBox 25"/>
          <p:cNvSpPr txBox="1"/>
          <p:nvPr/>
        </p:nvSpPr>
        <p:spPr>
          <a:xfrm>
            <a:off x="7846123" y="2438336"/>
            <a:ext cx="1014765" cy="369332"/>
          </a:xfrm>
          <a:prstGeom prst="rect">
            <a:avLst/>
          </a:prstGeom>
          <a:noFill/>
        </p:spPr>
        <p:txBody>
          <a:bodyPr wrap="none" rtlCol="0">
            <a:spAutoFit/>
          </a:bodyPr>
          <a:lstStyle/>
          <a:p>
            <a:r>
              <a:rPr lang="en-US" b="1" dirty="0" smtClean="0">
                <a:solidFill>
                  <a:schemeClr val="accent1">
                    <a:lumMod val="50000"/>
                  </a:schemeClr>
                </a:solidFill>
              </a:rPr>
              <a:t>= Achiral</a:t>
            </a:r>
            <a:endParaRPr lang="en-US" b="1" dirty="0">
              <a:solidFill>
                <a:schemeClr val="accent1">
                  <a:lumMod val="50000"/>
                </a:schemeClr>
              </a:solidFill>
            </a:endParaRPr>
          </a:p>
        </p:txBody>
      </p:sp>
      <p:sp>
        <p:nvSpPr>
          <p:cNvPr id="31" name="TextBox 30"/>
          <p:cNvSpPr txBox="1"/>
          <p:nvPr/>
        </p:nvSpPr>
        <p:spPr>
          <a:xfrm>
            <a:off x="6104574" y="2047394"/>
            <a:ext cx="362600" cy="369332"/>
          </a:xfrm>
          <a:prstGeom prst="rect">
            <a:avLst/>
          </a:prstGeom>
          <a:noFill/>
        </p:spPr>
        <p:txBody>
          <a:bodyPr wrap="none" rtlCol="0">
            <a:spAutoFit/>
          </a:bodyPr>
          <a:lstStyle/>
          <a:p>
            <a:r>
              <a:rPr lang="en-US" b="1" dirty="0">
                <a:solidFill>
                  <a:schemeClr val="accent1">
                    <a:lumMod val="50000"/>
                  </a:schemeClr>
                </a:solidFill>
              </a:rPr>
              <a:t>2</a:t>
            </a:r>
            <a:r>
              <a:rPr lang="en-US" b="1" dirty="0" smtClean="0">
                <a:solidFill>
                  <a:schemeClr val="accent1">
                    <a:lumMod val="50000"/>
                  </a:schemeClr>
                </a:solidFill>
              </a:rPr>
              <a:t>.</a:t>
            </a:r>
            <a:endParaRPr lang="en-US" b="1" dirty="0">
              <a:solidFill>
                <a:schemeClr val="accent1">
                  <a:lumMod val="50000"/>
                </a:schemeClr>
              </a:solidFill>
            </a:endParaRPr>
          </a:p>
        </p:txBody>
      </p:sp>
    </p:spTree>
    <p:extLst>
      <p:ext uri="{BB962C8B-B14F-4D97-AF65-F5344CB8AC3E}">
        <p14:creationId xmlns:p14="http://schemas.microsoft.com/office/powerpoint/2010/main" val="427531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dirty="0" smtClean="0"/>
              <a:t>Stereoisomers</a:t>
            </a:r>
            <a:endParaRPr lang="en-US" dirty="0"/>
          </a:p>
        </p:txBody>
      </p:sp>
      <p:sp>
        <p:nvSpPr>
          <p:cNvPr id="3" name="Content Placeholder 2"/>
          <p:cNvSpPr>
            <a:spLocks noGrp="1"/>
          </p:cNvSpPr>
          <p:nvPr>
            <p:ph idx="1"/>
          </p:nvPr>
        </p:nvSpPr>
        <p:spPr>
          <a:xfrm>
            <a:off x="439414" y="1278384"/>
            <a:ext cx="8460420" cy="4575089"/>
          </a:xfrm>
        </p:spPr>
        <p:txBody>
          <a:bodyPr>
            <a:normAutofit/>
          </a:bodyPr>
          <a:lstStyle/>
          <a:p>
            <a:r>
              <a:rPr lang="en-US" dirty="0" smtClean="0"/>
              <a:t>Monosaccharides can also have many stereoisomers, depending on how many chiral carbon centers are present.</a:t>
            </a:r>
          </a:p>
          <a:p>
            <a:r>
              <a:rPr lang="en-US" dirty="0" smtClean="0"/>
              <a:t>The number of stereoisomers = 2</a:t>
            </a:r>
            <a:r>
              <a:rPr lang="en-US" baseline="30000" dirty="0" smtClean="0"/>
              <a:t>n</a:t>
            </a:r>
            <a:r>
              <a:rPr lang="en-US" dirty="0" smtClean="0"/>
              <a:t>,</a:t>
            </a:r>
          </a:p>
          <a:p>
            <a:pPr marL="0" indent="0">
              <a:buNone/>
            </a:pPr>
            <a:r>
              <a:rPr lang="en-US" dirty="0" smtClean="0"/>
              <a:t>   where n = the number of chiral </a:t>
            </a:r>
          </a:p>
          <a:p>
            <a:pPr marL="0" indent="0">
              <a:buNone/>
            </a:pPr>
            <a:r>
              <a:rPr lang="en-US" dirty="0"/>
              <a:t> </a:t>
            </a:r>
            <a:r>
              <a:rPr lang="en-US" dirty="0" smtClean="0"/>
              <a:t>  centers</a:t>
            </a:r>
          </a:p>
          <a:p>
            <a:r>
              <a:rPr lang="en-US" dirty="0" smtClean="0"/>
              <a:t>Glucose has four chiral centers, </a:t>
            </a:r>
          </a:p>
          <a:p>
            <a:pPr marL="0" indent="0">
              <a:buNone/>
            </a:pPr>
            <a:r>
              <a:rPr lang="en-US" dirty="0"/>
              <a:t> </a:t>
            </a:r>
            <a:r>
              <a:rPr lang="en-US" dirty="0" smtClean="0"/>
              <a:t>  therefore there are 2</a:t>
            </a:r>
            <a:r>
              <a:rPr lang="en-US" baseline="30000" dirty="0" smtClean="0"/>
              <a:t>4</a:t>
            </a:r>
            <a:r>
              <a:rPr lang="en-US" dirty="0" smtClean="0"/>
              <a:t> = 16 </a:t>
            </a:r>
          </a:p>
          <a:p>
            <a:pPr marL="0" indent="0">
              <a:buNone/>
            </a:pPr>
            <a:r>
              <a:rPr lang="en-US" dirty="0"/>
              <a:t> </a:t>
            </a:r>
            <a:r>
              <a:rPr lang="en-US" dirty="0" smtClean="0"/>
              <a:t>  stereoisomers for this class of sugar.</a:t>
            </a:r>
          </a:p>
          <a:p>
            <a:pPr marL="0" indent="0">
              <a:buNone/>
            </a:pPr>
            <a:endParaRPr lang="en-US" baseline="30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072" y="2230290"/>
            <a:ext cx="1859918" cy="3136286"/>
          </a:xfrm>
          <a:prstGeom prst="rect">
            <a:avLst/>
          </a:prstGeom>
        </p:spPr>
      </p:pic>
      <p:sp>
        <p:nvSpPr>
          <p:cNvPr id="7" name="TextBox 6"/>
          <p:cNvSpPr txBox="1"/>
          <p:nvPr/>
        </p:nvSpPr>
        <p:spPr>
          <a:xfrm>
            <a:off x="6356657" y="5391808"/>
            <a:ext cx="1480021" cy="461665"/>
          </a:xfrm>
          <a:prstGeom prst="rect">
            <a:avLst/>
          </a:prstGeom>
          <a:noFill/>
        </p:spPr>
        <p:txBody>
          <a:bodyPr wrap="none" rtlCol="0">
            <a:spAutoFit/>
          </a:bodyPr>
          <a:lstStyle/>
          <a:p>
            <a:r>
              <a:rPr lang="en-US" sz="2400" b="1" dirty="0" smtClean="0"/>
              <a:t>D-Glucose</a:t>
            </a:r>
            <a:endParaRPr lang="en-US" sz="2400" b="1" dirty="0"/>
          </a:p>
        </p:txBody>
      </p:sp>
      <p:cxnSp>
        <p:nvCxnSpPr>
          <p:cNvPr id="17" name="Straight Arrow Connector 16"/>
          <p:cNvCxnSpPr/>
          <p:nvPr/>
        </p:nvCxnSpPr>
        <p:spPr>
          <a:xfrm flipH="1">
            <a:off x="7138626" y="2807668"/>
            <a:ext cx="491884" cy="181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625137" y="3221926"/>
            <a:ext cx="2793649" cy="2284068"/>
            <a:chOff x="5675811" y="2736668"/>
            <a:chExt cx="2971800" cy="2769326"/>
          </a:xfrm>
        </p:grpSpPr>
        <p:sp>
          <p:nvSpPr>
            <p:cNvPr id="20" name="Oval 19"/>
            <p:cNvSpPr/>
            <p:nvPr/>
          </p:nvSpPr>
          <p:spPr>
            <a:xfrm>
              <a:off x="5675811" y="2736668"/>
              <a:ext cx="2971800" cy="2769326"/>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836597" y="2736668"/>
              <a:ext cx="301686" cy="369332"/>
            </a:xfrm>
            <a:prstGeom prst="rect">
              <a:avLst/>
            </a:prstGeom>
            <a:noFill/>
          </p:spPr>
          <p:txBody>
            <a:bodyPr wrap="none" rtlCol="0">
              <a:spAutoFit/>
            </a:bodyPr>
            <a:lstStyle/>
            <a:p>
              <a:r>
                <a:rPr lang="en-US" b="1" dirty="0" smtClean="0">
                  <a:solidFill>
                    <a:schemeClr val="accent1">
                      <a:lumMod val="50000"/>
                    </a:schemeClr>
                  </a:solidFill>
                </a:rPr>
                <a:t>1</a:t>
              </a:r>
              <a:endParaRPr lang="en-US" b="1" dirty="0">
                <a:solidFill>
                  <a:schemeClr val="accent1">
                    <a:lumMod val="50000"/>
                  </a:schemeClr>
                </a:solidFill>
              </a:endParaRPr>
            </a:p>
          </p:txBody>
        </p:sp>
      </p:grpSp>
      <p:grpSp>
        <p:nvGrpSpPr>
          <p:cNvPr id="29" name="Group 28"/>
          <p:cNvGrpSpPr/>
          <p:nvPr/>
        </p:nvGrpSpPr>
        <p:grpSpPr>
          <a:xfrm>
            <a:off x="5923746" y="2747189"/>
            <a:ext cx="733832" cy="566041"/>
            <a:chOff x="6104574" y="2047394"/>
            <a:chExt cx="733832" cy="566041"/>
          </a:xfrm>
        </p:grpSpPr>
        <p:sp>
          <p:nvSpPr>
            <p:cNvPr id="21" name="Oval 20"/>
            <p:cNvSpPr/>
            <p:nvPr/>
          </p:nvSpPr>
          <p:spPr>
            <a:xfrm>
              <a:off x="6422571" y="2164943"/>
              <a:ext cx="415835" cy="448492"/>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04574" y="2047394"/>
              <a:ext cx="301686" cy="369332"/>
            </a:xfrm>
            <a:prstGeom prst="rect">
              <a:avLst/>
            </a:prstGeom>
            <a:noFill/>
          </p:spPr>
          <p:txBody>
            <a:bodyPr wrap="none" rtlCol="0">
              <a:spAutoFit/>
            </a:bodyPr>
            <a:lstStyle/>
            <a:p>
              <a:r>
                <a:rPr lang="en-US" b="1" dirty="0" smtClean="0">
                  <a:solidFill>
                    <a:schemeClr val="accent1">
                      <a:lumMod val="50000"/>
                    </a:schemeClr>
                  </a:solidFill>
                </a:rPr>
                <a:t>2</a:t>
              </a:r>
              <a:endParaRPr lang="en-US" b="1" dirty="0">
                <a:solidFill>
                  <a:schemeClr val="accent1">
                    <a:lumMod val="50000"/>
                  </a:schemeClr>
                </a:solidFill>
              </a:endParaRPr>
            </a:p>
          </p:txBody>
        </p:sp>
      </p:grpSp>
      <p:grpSp>
        <p:nvGrpSpPr>
          <p:cNvPr id="30" name="Group 29"/>
          <p:cNvGrpSpPr/>
          <p:nvPr/>
        </p:nvGrpSpPr>
        <p:grpSpPr>
          <a:xfrm>
            <a:off x="6356657" y="2020392"/>
            <a:ext cx="2624364" cy="647858"/>
            <a:chOff x="7303667" y="2020392"/>
            <a:chExt cx="732161" cy="575544"/>
          </a:xfrm>
        </p:grpSpPr>
        <p:sp>
          <p:nvSpPr>
            <p:cNvPr id="22" name="Oval 21"/>
            <p:cNvSpPr/>
            <p:nvPr/>
          </p:nvSpPr>
          <p:spPr>
            <a:xfrm>
              <a:off x="7303667" y="2147444"/>
              <a:ext cx="415835" cy="448492"/>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734142" y="2020392"/>
              <a:ext cx="301686" cy="369332"/>
            </a:xfrm>
            <a:prstGeom prst="rect">
              <a:avLst/>
            </a:prstGeom>
            <a:noFill/>
          </p:spPr>
          <p:txBody>
            <a:bodyPr wrap="none" rtlCol="0">
              <a:spAutoFit/>
            </a:bodyPr>
            <a:lstStyle/>
            <a:p>
              <a:r>
                <a:rPr lang="en-US" b="1" dirty="0" smtClean="0">
                  <a:solidFill>
                    <a:schemeClr val="accent1">
                      <a:lumMod val="50000"/>
                    </a:schemeClr>
                  </a:solidFill>
                </a:rPr>
                <a:t>3</a:t>
              </a:r>
              <a:endParaRPr lang="en-US" b="1" dirty="0">
                <a:solidFill>
                  <a:schemeClr val="accent1">
                    <a:lumMod val="50000"/>
                  </a:schemeClr>
                </a:solidFill>
              </a:endParaRPr>
            </a:p>
          </p:txBody>
        </p:sp>
      </p:grpSp>
      <p:sp>
        <p:nvSpPr>
          <p:cNvPr id="26" name="TextBox 25"/>
          <p:cNvSpPr txBox="1"/>
          <p:nvPr/>
        </p:nvSpPr>
        <p:spPr>
          <a:xfrm>
            <a:off x="7539386" y="2549320"/>
            <a:ext cx="900952" cy="369332"/>
          </a:xfrm>
          <a:prstGeom prst="rect">
            <a:avLst/>
          </a:prstGeom>
          <a:noFill/>
        </p:spPr>
        <p:txBody>
          <a:bodyPr wrap="none" rtlCol="0">
            <a:spAutoFit/>
          </a:bodyPr>
          <a:lstStyle/>
          <a:p>
            <a:r>
              <a:rPr lang="en-US" b="1" dirty="0" smtClean="0">
                <a:solidFill>
                  <a:schemeClr val="accent1">
                    <a:lumMod val="50000"/>
                  </a:schemeClr>
                </a:solidFill>
              </a:rPr>
              <a:t>= Chiral</a:t>
            </a:r>
            <a:endParaRPr lang="en-US" b="1" dirty="0">
              <a:solidFill>
                <a:schemeClr val="accent1">
                  <a:lumMod val="50000"/>
                </a:schemeClr>
              </a:solidFill>
            </a:endParaRPr>
          </a:p>
        </p:txBody>
      </p:sp>
      <p:sp>
        <p:nvSpPr>
          <p:cNvPr id="31" name="TextBox 30"/>
          <p:cNvSpPr txBox="1"/>
          <p:nvPr/>
        </p:nvSpPr>
        <p:spPr>
          <a:xfrm>
            <a:off x="6104574" y="2047394"/>
            <a:ext cx="362600" cy="369332"/>
          </a:xfrm>
          <a:prstGeom prst="rect">
            <a:avLst/>
          </a:prstGeom>
          <a:noFill/>
        </p:spPr>
        <p:txBody>
          <a:bodyPr wrap="none" rtlCol="0">
            <a:spAutoFit/>
          </a:bodyPr>
          <a:lstStyle/>
          <a:p>
            <a:r>
              <a:rPr lang="en-US" b="1" dirty="0">
                <a:solidFill>
                  <a:schemeClr val="accent1">
                    <a:lumMod val="50000"/>
                  </a:schemeClr>
                </a:solidFill>
              </a:rPr>
              <a:t>2</a:t>
            </a:r>
            <a:r>
              <a:rPr lang="en-US" b="1" dirty="0" smtClean="0">
                <a:solidFill>
                  <a:schemeClr val="accent1">
                    <a:lumMod val="50000"/>
                  </a:schemeClr>
                </a:solidFill>
              </a:rPr>
              <a:t>.</a:t>
            </a:r>
            <a:endParaRPr lang="en-US" b="1" dirty="0">
              <a:solidFill>
                <a:schemeClr val="accent1">
                  <a:lumMod val="50000"/>
                </a:schemeClr>
              </a:solidFill>
            </a:endParaRPr>
          </a:p>
        </p:txBody>
      </p:sp>
      <p:grpSp>
        <p:nvGrpSpPr>
          <p:cNvPr id="27" name="Group 26"/>
          <p:cNvGrpSpPr/>
          <p:nvPr/>
        </p:nvGrpSpPr>
        <p:grpSpPr>
          <a:xfrm>
            <a:off x="7436618" y="2879263"/>
            <a:ext cx="1037650" cy="521912"/>
            <a:chOff x="7303667" y="2147444"/>
            <a:chExt cx="596222" cy="460074"/>
          </a:xfrm>
        </p:grpSpPr>
        <p:sp>
          <p:nvSpPr>
            <p:cNvPr id="32" name="Oval 31"/>
            <p:cNvSpPr/>
            <p:nvPr/>
          </p:nvSpPr>
          <p:spPr>
            <a:xfrm>
              <a:off x="7303667" y="2147444"/>
              <a:ext cx="415835" cy="448492"/>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726544" y="2281946"/>
              <a:ext cx="173345" cy="325572"/>
            </a:xfrm>
            <a:prstGeom prst="rect">
              <a:avLst/>
            </a:prstGeom>
            <a:noFill/>
          </p:spPr>
          <p:txBody>
            <a:bodyPr wrap="none" rtlCol="0">
              <a:spAutoFit/>
            </a:bodyPr>
            <a:lstStyle/>
            <a:p>
              <a:r>
                <a:rPr lang="en-US" b="1" dirty="0">
                  <a:solidFill>
                    <a:schemeClr val="accent1">
                      <a:lumMod val="50000"/>
                    </a:schemeClr>
                  </a:solidFill>
                </a:rPr>
                <a:t>4</a:t>
              </a:r>
            </a:p>
          </p:txBody>
        </p:sp>
      </p:grpSp>
    </p:spTree>
    <p:extLst>
      <p:ext uri="{BB962C8B-B14F-4D97-AF65-F5344CB8AC3E}">
        <p14:creationId xmlns:p14="http://schemas.microsoft.com/office/powerpoint/2010/main" val="306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dirty="0" smtClean="0"/>
              <a:t>Stereoisomers</a:t>
            </a:r>
            <a:endParaRPr lang="en-US" dirty="0"/>
          </a:p>
        </p:txBody>
      </p:sp>
      <p:sp>
        <p:nvSpPr>
          <p:cNvPr id="3" name="Content Placeholder 2"/>
          <p:cNvSpPr>
            <a:spLocks noGrp="1"/>
          </p:cNvSpPr>
          <p:nvPr>
            <p:ph idx="1"/>
          </p:nvPr>
        </p:nvSpPr>
        <p:spPr>
          <a:xfrm>
            <a:off x="319596" y="1278383"/>
            <a:ext cx="8460420" cy="4575089"/>
          </a:xfrm>
        </p:spPr>
        <p:txBody>
          <a:bodyPr>
            <a:normAutofit/>
          </a:bodyPr>
          <a:lstStyle/>
          <a:p>
            <a:r>
              <a:rPr lang="en-US" dirty="0" smtClean="0"/>
              <a:t>Monosaccharides can also have many stereoisomers, depending on how many chiral carbon centers are present.</a:t>
            </a:r>
          </a:p>
          <a:p>
            <a:r>
              <a:rPr lang="en-US" dirty="0" smtClean="0"/>
              <a:t>The number of stereoisomers = 2</a:t>
            </a:r>
            <a:r>
              <a:rPr lang="en-US" baseline="30000" dirty="0" smtClean="0"/>
              <a:t>n</a:t>
            </a:r>
            <a:r>
              <a:rPr lang="en-US" dirty="0" smtClean="0"/>
              <a:t>,</a:t>
            </a:r>
          </a:p>
          <a:p>
            <a:pPr marL="0" indent="0">
              <a:buNone/>
            </a:pPr>
            <a:r>
              <a:rPr lang="en-US" dirty="0" smtClean="0"/>
              <a:t>   where n = the number of chiral </a:t>
            </a:r>
          </a:p>
          <a:p>
            <a:pPr marL="0" indent="0">
              <a:buNone/>
            </a:pPr>
            <a:r>
              <a:rPr lang="en-US" dirty="0"/>
              <a:t> </a:t>
            </a:r>
            <a:r>
              <a:rPr lang="en-US" dirty="0" smtClean="0"/>
              <a:t>  centers</a:t>
            </a:r>
          </a:p>
          <a:p>
            <a:r>
              <a:rPr lang="en-US" dirty="0" smtClean="0"/>
              <a:t>Glucose has four chiral centers, </a:t>
            </a:r>
          </a:p>
          <a:p>
            <a:pPr marL="0" indent="0">
              <a:buNone/>
            </a:pPr>
            <a:r>
              <a:rPr lang="en-US" dirty="0"/>
              <a:t> </a:t>
            </a:r>
            <a:r>
              <a:rPr lang="en-US" dirty="0" smtClean="0"/>
              <a:t>  therefore there are 2</a:t>
            </a:r>
            <a:r>
              <a:rPr lang="en-US" baseline="30000" dirty="0" smtClean="0"/>
              <a:t>4</a:t>
            </a:r>
            <a:r>
              <a:rPr lang="en-US" dirty="0" smtClean="0"/>
              <a:t> = 16 </a:t>
            </a:r>
          </a:p>
          <a:p>
            <a:pPr marL="0" indent="0">
              <a:buNone/>
            </a:pPr>
            <a:r>
              <a:rPr lang="en-US" dirty="0"/>
              <a:t> </a:t>
            </a:r>
            <a:r>
              <a:rPr lang="en-US" dirty="0" smtClean="0"/>
              <a:t>  stereoisomers for this class of sugar.</a:t>
            </a:r>
          </a:p>
          <a:p>
            <a:pPr marL="0" indent="0">
              <a:buNone/>
            </a:pPr>
            <a:endParaRPr lang="en-US" baseline="30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838" y="2255522"/>
            <a:ext cx="1859918" cy="3136286"/>
          </a:xfrm>
          <a:prstGeom prst="rect">
            <a:avLst/>
          </a:prstGeom>
        </p:spPr>
      </p:pic>
      <p:sp>
        <p:nvSpPr>
          <p:cNvPr id="7" name="TextBox 6"/>
          <p:cNvSpPr txBox="1"/>
          <p:nvPr/>
        </p:nvSpPr>
        <p:spPr>
          <a:xfrm>
            <a:off x="6356657" y="5391808"/>
            <a:ext cx="1480021" cy="461665"/>
          </a:xfrm>
          <a:prstGeom prst="rect">
            <a:avLst/>
          </a:prstGeom>
          <a:noFill/>
        </p:spPr>
        <p:txBody>
          <a:bodyPr wrap="none" rtlCol="0">
            <a:spAutoFit/>
          </a:bodyPr>
          <a:lstStyle/>
          <a:p>
            <a:r>
              <a:rPr lang="en-US" sz="2400" b="1" dirty="0" smtClean="0"/>
              <a:t>D-Glucose</a:t>
            </a:r>
            <a:endParaRPr lang="en-US" sz="2400" b="1" dirty="0"/>
          </a:p>
        </p:txBody>
      </p:sp>
      <p:sp>
        <p:nvSpPr>
          <p:cNvPr id="8" name="Oval 7"/>
          <p:cNvSpPr/>
          <p:nvPr/>
        </p:nvSpPr>
        <p:spPr>
          <a:xfrm>
            <a:off x="6804397" y="2957611"/>
            <a:ext cx="321617" cy="359454"/>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571067" y="3232560"/>
            <a:ext cx="543386" cy="545906"/>
            <a:chOff x="6571067" y="3232560"/>
            <a:chExt cx="543386" cy="545906"/>
          </a:xfrm>
        </p:grpSpPr>
        <p:sp>
          <p:nvSpPr>
            <p:cNvPr id="9" name="Oval 8"/>
            <p:cNvSpPr/>
            <p:nvPr/>
          </p:nvSpPr>
          <p:spPr>
            <a:xfrm>
              <a:off x="6792836" y="3419012"/>
              <a:ext cx="321617" cy="359454"/>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571067" y="3232560"/>
              <a:ext cx="372105" cy="369332"/>
            </a:xfrm>
            <a:prstGeom prst="rect">
              <a:avLst/>
            </a:prstGeom>
            <a:noFill/>
          </p:spPr>
          <p:txBody>
            <a:bodyPr wrap="square" rtlCol="0">
              <a:spAutoFit/>
            </a:bodyPr>
            <a:lstStyle/>
            <a:p>
              <a:endParaRPr lang="en-US" b="1" dirty="0">
                <a:solidFill>
                  <a:srgbClr val="C00000"/>
                </a:solidFill>
              </a:endParaRPr>
            </a:p>
          </p:txBody>
        </p:sp>
      </p:grpSp>
      <p:grpSp>
        <p:nvGrpSpPr>
          <p:cNvPr id="16" name="Group 15"/>
          <p:cNvGrpSpPr/>
          <p:nvPr/>
        </p:nvGrpSpPr>
        <p:grpSpPr>
          <a:xfrm>
            <a:off x="6571067" y="3699695"/>
            <a:ext cx="557052" cy="559092"/>
            <a:chOff x="6571067" y="3699695"/>
            <a:chExt cx="557052" cy="559092"/>
          </a:xfrm>
        </p:grpSpPr>
        <p:sp>
          <p:nvSpPr>
            <p:cNvPr id="10" name="Oval 9"/>
            <p:cNvSpPr/>
            <p:nvPr/>
          </p:nvSpPr>
          <p:spPr>
            <a:xfrm>
              <a:off x="6806502" y="3899333"/>
              <a:ext cx="321617" cy="359454"/>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1067" y="3699695"/>
              <a:ext cx="372105" cy="369332"/>
            </a:xfrm>
            <a:prstGeom prst="rect">
              <a:avLst/>
            </a:prstGeom>
            <a:noFill/>
          </p:spPr>
          <p:txBody>
            <a:bodyPr wrap="square" rtlCol="0">
              <a:spAutoFit/>
            </a:bodyPr>
            <a:lstStyle/>
            <a:p>
              <a:endParaRPr lang="en-US" b="1" dirty="0">
                <a:solidFill>
                  <a:srgbClr val="C00000"/>
                </a:solidFill>
              </a:endParaRPr>
            </a:p>
          </p:txBody>
        </p:sp>
      </p:grpSp>
      <p:grpSp>
        <p:nvGrpSpPr>
          <p:cNvPr id="17" name="Group 16"/>
          <p:cNvGrpSpPr/>
          <p:nvPr/>
        </p:nvGrpSpPr>
        <p:grpSpPr>
          <a:xfrm>
            <a:off x="6581539" y="4187847"/>
            <a:ext cx="528710" cy="544956"/>
            <a:chOff x="6581539" y="4187847"/>
            <a:chExt cx="528710" cy="544956"/>
          </a:xfrm>
        </p:grpSpPr>
        <p:sp>
          <p:nvSpPr>
            <p:cNvPr id="11" name="Oval 10"/>
            <p:cNvSpPr/>
            <p:nvPr/>
          </p:nvSpPr>
          <p:spPr>
            <a:xfrm>
              <a:off x="6788632" y="4373349"/>
              <a:ext cx="321617" cy="359454"/>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81539" y="4187847"/>
              <a:ext cx="372105" cy="369332"/>
            </a:xfrm>
            <a:prstGeom prst="rect">
              <a:avLst/>
            </a:prstGeom>
            <a:noFill/>
          </p:spPr>
          <p:txBody>
            <a:bodyPr wrap="square" rtlCol="0">
              <a:spAutoFit/>
            </a:bodyPr>
            <a:lstStyle/>
            <a:p>
              <a:endParaRPr lang="en-US" b="1" dirty="0">
                <a:solidFill>
                  <a:srgbClr val="C00000"/>
                </a:solidFill>
              </a:endParaRPr>
            </a:p>
          </p:txBody>
        </p:sp>
      </p:grpSp>
      <p:sp>
        <p:nvSpPr>
          <p:cNvPr id="18" name="TextBox 17"/>
          <p:cNvSpPr txBox="1"/>
          <p:nvPr/>
        </p:nvSpPr>
        <p:spPr>
          <a:xfrm>
            <a:off x="7771502" y="2249229"/>
            <a:ext cx="1123769" cy="646331"/>
          </a:xfrm>
          <a:prstGeom prst="rect">
            <a:avLst/>
          </a:prstGeom>
          <a:noFill/>
          <a:ln>
            <a:solidFill>
              <a:srgbClr val="C00000"/>
            </a:solidFill>
          </a:ln>
        </p:spPr>
        <p:txBody>
          <a:bodyPr wrap="none" rtlCol="0">
            <a:spAutoFit/>
          </a:bodyPr>
          <a:lstStyle/>
          <a:p>
            <a:r>
              <a:rPr lang="en-US" b="1" dirty="0" smtClean="0">
                <a:solidFill>
                  <a:srgbClr val="C00000"/>
                </a:solidFill>
              </a:rPr>
              <a:t>= 4 Chiral </a:t>
            </a:r>
          </a:p>
          <a:p>
            <a:r>
              <a:rPr lang="en-US" b="1" dirty="0" smtClean="0">
                <a:solidFill>
                  <a:srgbClr val="C00000"/>
                </a:solidFill>
              </a:rPr>
              <a:t>Centers</a:t>
            </a:r>
            <a:endParaRPr lang="en-US" b="1" dirty="0">
              <a:solidFill>
                <a:srgbClr val="C00000"/>
              </a:solidFill>
            </a:endParaRPr>
          </a:p>
        </p:txBody>
      </p:sp>
    </p:spTree>
    <p:extLst>
      <p:ext uri="{BB962C8B-B14F-4D97-AF65-F5344CB8AC3E}">
        <p14:creationId xmlns:p14="http://schemas.microsoft.com/office/powerpoint/2010/main" val="15939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dirty="0" smtClean="0"/>
              <a:t>Visualizing Monosaccharides</a:t>
            </a: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8203" y="1139352"/>
            <a:ext cx="1859918" cy="3136286"/>
          </a:xfrm>
          <a:prstGeom prst="rect">
            <a:avLst/>
          </a:prstGeom>
        </p:spPr>
      </p:pic>
      <p:sp>
        <p:nvSpPr>
          <p:cNvPr id="21" name="TextBox 20"/>
          <p:cNvSpPr txBox="1"/>
          <p:nvPr/>
        </p:nvSpPr>
        <p:spPr>
          <a:xfrm>
            <a:off x="2691372" y="4423507"/>
            <a:ext cx="1480021" cy="461665"/>
          </a:xfrm>
          <a:prstGeom prst="rect">
            <a:avLst/>
          </a:prstGeom>
          <a:noFill/>
        </p:spPr>
        <p:txBody>
          <a:bodyPr wrap="none" rtlCol="0">
            <a:spAutoFit/>
          </a:bodyPr>
          <a:lstStyle/>
          <a:p>
            <a:r>
              <a:rPr lang="en-US" sz="2400" b="1" dirty="0" smtClean="0"/>
              <a:t>D-Glucose</a:t>
            </a:r>
            <a:endParaRPr lang="en-US" sz="2400" b="1" dirty="0"/>
          </a:p>
        </p:txBody>
      </p:sp>
      <p:sp>
        <p:nvSpPr>
          <p:cNvPr id="22" name="TextBox 21"/>
          <p:cNvSpPr txBox="1"/>
          <p:nvPr/>
        </p:nvSpPr>
        <p:spPr>
          <a:xfrm>
            <a:off x="117568" y="1797784"/>
            <a:ext cx="2360958" cy="1631216"/>
          </a:xfrm>
          <a:prstGeom prst="rect">
            <a:avLst/>
          </a:prstGeom>
          <a:noFill/>
          <a:ln w="28575">
            <a:solidFill>
              <a:srgbClr val="C00000"/>
            </a:solidFill>
          </a:ln>
        </p:spPr>
        <p:txBody>
          <a:bodyPr wrap="square" rtlCol="0">
            <a:spAutoFit/>
          </a:bodyPr>
          <a:lstStyle/>
          <a:p>
            <a:pPr algn="ctr"/>
            <a:r>
              <a:rPr lang="en-US" sz="2000" b="1" dirty="0" smtClean="0">
                <a:solidFill>
                  <a:srgbClr val="C00000"/>
                </a:solidFill>
              </a:rPr>
              <a:t>Position of the –OH to the right or to the left designates the stereochemistry of the sugar</a:t>
            </a:r>
            <a:endParaRPr lang="en-US" sz="2000" b="1" dirty="0">
              <a:solidFill>
                <a:srgbClr val="C00000"/>
              </a:solidFill>
            </a:endParaRPr>
          </a:p>
        </p:txBody>
      </p:sp>
      <p:sp>
        <p:nvSpPr>
          <p:cNvPr id="23" name="TextBox 22"/>
          <p:cNvSpPr txBox="1"/>
          <p:nvPr/>
        </p:nvSpPr>
        <p:spPr>
          <a:xfrm>
            <a:off x="2066715" y="5058992"/>
            <a:ext cx="2842894" cy="523220"/>
          </a:xfrm>
          <a:prstGeom prst="rect">
            <a:avLst/>
          </a:prstGeom>
          <a:noFill/>
        </p:spPr>
        <p:txBody>
          <a:bodyPr wrap="none" rtlCol="0">
            <a:spAutoFit/>
          </a:bodyPr>
          <a:lstStyle/>
          <a:p>
            <a:r>
              <a:rPr lang="en-US" sz="2800" b="1" dirty="0" smtClean="0">
                <a:solidFill>
                  <a:srgbClr val="C00000"/>
                </a:solidFill>
              </a:rPr>
              <a:t>Fischer Projection</a:t>
            </a:r>
            <a:endParaRPr lang="en-US" sz="2800" b="1" dirty="0">
              <a:solidFill>
                <a:srgbClr val="C00000"/>
              </a:solidFill>
            </a:endParaRPr>
          </a:p>
        </p:txBody>
      </p:sp>
      <p:sp>
        <p:nvSpPr>
          <p:cNvPr id="24" name="TextBox 23"/>
          <p:cNvSpPr txBox="1"/>
          <p:nvPr/>
        </p:nvSpPr>
        <p:spPr>
          <a:xfrm>
            <a:off x="5215888" y="5058992"/>
            <a:ext cx="3115533" cy="954107"/>
          </a:xfrm>
          <a:prstGeom prst="rect">
            <a:avLst/>
          </a:prstGeom>
          <a:noFill/>
        </p:spPr>
        <p:txBody>
          <a:bodyPr wrap="none" rtlCol="0">
            <a:spAutoFit/>
          </a:bodyPr>
          <a:lstStyle/>
          <a:p>
            <a:r>
              <a:rPr lang="en-US" sz="2800" b="1" dirty="0" err="1" smtClean="0">
                <a:solidFill>
                  <a:schemeClr val="accent1">
                    <a:lumMod val="50000"/>
                  </a:schemeClr>
                </a:solidFill>
              </a:rPr>
              <a:t>Rosanoff</a:t>
            </a:r>
            <a:r>
              <a:rPr lang="en-US" sz="2800" b="1" dirty="0" smtClean="0">
                <a:solidFill>
                  <a:schemeClr val="accent1">
                    <a:lumMod val="50000"/>
                  </a:schemeClr>
                </a:solidFill>
              </a:rPr>
              <a:t> Projection</a:t>
            </a:r>
          </a:p>
          <a:p>
            <a:r>
              <a:rPr lang="en-US" sz="2800" b="1" dirty="0" smtClean="0">
                <a:solidFill>
                  <a:schemeClr val="accent1">
                    <a:lumMod val="50000"/>
                  </a:schemeClr>
                </a:solidFill>
              </a:rPr>
              <a:t>       </a:t>
            </a:r>
            <a:r>
              <a:rPr lang="en-US" b="1" dirty="0" smtClean="0">
                <a:solidFill>
                  <a:schemeClr val="accent1">
                    <a:lumMod val="50000"/>
                  </a:schemeClr>
                </a:solidFill>
              </a:rPr>
              <a:t>(only shows –OH)</a:t>
            </a:r>
            <a:endParaRPr lang="en-US" b="1" dirty="0">
              <a:solidFill>
                <a:schemeClr val="accent1">
                  <a:lumMod val="50000"/>
                </a:schemeClr>
              </a:solidFill>
            </a:endParaRPr>
          </a:p>
        </p:txBody>
      </p:sp>
      <p:grpSp>
        <p:nvGrpSpPr>
          <p:cNvPr id="37" name="Group 36"/>
          <p:cNvGrpSpPr/>
          <p:nvPr/>
        </p:nvGrpSpPr>
        <p:grpSpPr>
          <a:xfrm>
            <a:off x="6389451" y="1285348"/>
            <a:ext cx="918064" cy="2718033"/>
            <a:chOff x="6473976" y="1139352"/>
            <a:chExt cx="918064" cy="2718033"/>
          </a:xfrm>
        </p:grpSpPr>
        <p:sp>
          <p:nvSpPr>
            <p:cNvPr id="25" name="Oval 24"/>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5"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6033643" y="4474282"/>
            <a:ext cx="1480021" cy="461665"/>
          </a:xfrm>
          <a:prstGeom prst="rect">
            <a:avLst/>
          </a:prstGeom>
          <a:noFill/>
        </p:spPr>
        <p:txBody>
          <a:bodyPr wrap="none" rtlCol="0">
            <a:spAutoFit/>
          </a:bodyPr>
          <a:lstStyle/>
          <a:p>
            <a:r>
              <a:rPr lang="en-US" sz="2400" b="1" dirty="0" smtClean="0"/>
              <a:t>D-Glucose</a:t>
            </a:r>
            <a:endParaRPr lang="en-US" sz="2400" b="1" dirty="0"/>
          </a:p>
        </p:txBody>
      </p:sp>
    </p:spTree>
    <p:extLst>
      <p:ext uri="{BB962C8B-B14F-4D97-AF65-F5344CB8AC3E}">
        <p14:creationId xmlns:p14="http://schemas.microsoft.com/office/powerpoint/2010/main" val="3533729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dirty="0" smtClean="0"/>
              <a:t>Visualizing Monosaccharides</a:t>
            </a: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8203" y="1139352"/>
            <a:ext cx="1859918" cy="3136286"/>
          </a:xfrm>
          <a:prstGeom prst="rect">
            <a:avLst/>
          </a:prstGeom>
        </p:spPr>
      </p:pic>
      <p:sp>
        <p:nvSpPr>
          <p:cNvPr id="21" name="TextBox 20"/>
          <p:cNvSpPr txBox="1"/>
          <p:nvPr/>
        </p:nvSpPr>
        <p:spPr>
          <a:xfrm>
            <a:off x="2691372" y="4423507"/>
            <a:ext cx="1480021" cy="461665"/>
          </a:xfrm>
          <a:prstGeom prst="rect">
            <a:avLst/>
          </a:prstGeom>
          <a:noFill/>
        </p:spPr>
        <p:txBody>
          <a:bodyPr wrap="none" rtlCol="0">
            <a:spAutoFit/>
          </a:bodyPr>
          <a:lstStyle/>
          <a:p>
            <a:r>
              <a:rPr lang="en-US" sz="2400" b="1" dirty="0" smtClean="0"/>
              <a:t>D-Glucose</a:t>
            </a:r>
            <a:endParaRPr lang="en-US" sz="2400" b="1" dirty="0"/>
          </a:p>
        </p:txBody>
      </p:sp>
      <p:sp>
        <p:nvSpPr>
          <p:cNvPr id="22" name="TextBox 21"/>
          <p:cNvSpPr txBox="1"/>
          <p:nvPr/>
        </p:nvSpPr>
        <p:spPr>
          <a:xfrm>
            <a:off x="117568" y="1797784"/>
            <a:ext cx="2360958" cy="1631216"/>
          </a:xfrm>
          <a:prstGeom prst="rect">
            <a:avLst/>
          </a:prstGeom>
          <a:noFill/>
          <a:ln w="28575">
            <a:solidFill>
              <a:srgbClr val="C00000"/>
            </a:solidFill>
          </a:ln>
        </p:spPr>
        <p:txBody>
          <a:bodyPr wrap="square" rtlCol="0">
            <a:spAutoFit/>
          </a:bodyPr>
          <a:lstStyle/>
          <a:p>
            <a:pPr algn="ctr"/>
            <a:r>
              <a:rPr lang="en-US" sz="2000" b="1" dirty="0" smtClean="0">
                <a:solidFill>
                  <a:srgbClr val="C00000"/>
                </a:solidFill>
              </a:rPr>
              <a:t>Position of the –OH to the right or to the left designates the stereochemistry of the sugar</a:t>
            </a:r>
            <a:endParaRPr lang="en-US" sz="2000" b="1" dirty="0">
              <a:solidFill>
                <a:srgbClr val="C00000"/>
              </a:solidFill>
            </a:endParaRPr>
          </a:p>
        </p:txBody>
      </p:sp>
      <p:sp>
        <p:nvSpPr>
          <p:cNvPr id="23" name="TextBox 22"/>
          <p:cNvSpPr txBox="1"/>
          <p:nvPr/>
        </p:nvSpPr>
        <p:spPr>
          <a:xfrm>
            <a:off x="2066715" y="5058992"/>
            <a:ext cx="2842894" cy="523220"/>
          </a:xfrm>
          <a:prstGeom prst="rect">
            <a:avLst/>
          </a:prstGeom>
          <a:noFill/>
        </p:spPr>
        <p:txBody>
          <a:bodyPr wrap="none" rtlCol="0">
            <a:spAutoFit/>
          </a:bodyPr>
          <a:lstStyle/>
          <a:p>
            <a:r>
              <a:rPr lang="en-US" sz="2800" b="1" dirty="0" smtClean="0">
                <a:solidFill>
                  <a:srgbClr val="C00000"/>
                </a:solidFill>
              </a:rPr>
              <a:t>Fischer Projection</a:t>
            </a:r>
            <a:endParaRPr lang="en-US" sz="2800" b="1" dirty="0">
              <a:solidFill>
                <a:srgbClr val="C00000"/>
              </a:solidFill>
            </a:endParaRPr>
          </a:p>
        </p:txBody>
      </p:sp>
      <p:sp>
        <p:nvSpPr>
          <p:cNvPr id="24" name="TextBox 23"/>
          <p:cNvSpPr txBox="1"/>
          <p:nvPr/>
        </p:nvSpPr>
        <p:spPr>
          <a:xfrm>
            <a:off x="5215888" y="5058992"/>
            <a:ext cx="3115533" cy="523220"/>
          </a:xfrm>
          <a:prstGeom prst="rect">
            <a:avLst/>
          </a:prstGeom>
          <a:noFill/>
        </p:spPr>
        <p:txBody>
          <a:bodyPr wrap="none" rtlCol="0">
            <a:spAutoFit/>
          </a:bodyPr>
          <a:lstStyle/>
          <a:p>
            <a:r>
              <a:rPr lang="en-US" sz="2800" b="1" dirty="0" err="1" smtClean="0">
                <a:solidFill>
                  <a:schemeClr val="accent1">
                    <a:lumMod val="50000"/>
                  </a:schemeClr>
                </a:solidFill>
              </a:rPr>
              <a:t>Rosanoff</a:t>
            </a:r>
            <a:r>
              <a:rPr lang="en-US" sz="2800" b="1" dirty="0" smtClean="0">
                <a:solidFill>
                  <a:schemeClr val="accent1">
                    <a:lumMod val="50000"/>
                  </a:schemeClr>
                </a:solidFill>
              </a:rPr>
              <a:t> Projection</a:t>
            </a:r>
            <a:endParaRPr lang="en-US" sz="2800" b="1" dirty="0">
              <a:solidFill>
                <a:schemeClr val="accent1">
                  <a:lumMod val="50000"/>
                </a:schemeClr>
              </a:solidFill>
            </a:endParaRPr>
          </a:p>
        </p:txBody>
      </p:sp>
      <p:grpSp>
        <p:nvGrpSpPr>
          <p:cNvPr id="37" name="Group 36"/>
          <p:cNvGrpSpPr/>
          <p:nvPr/>
        </p:nvGrpSpPr>
        <p:grpSpPr>
          <a:xfrm>
            <a:off x="6389451" y="1285348"/>
            <a:ext cx="918064" cy="2718033"/>
            <a:chOff x="6473976" y="1139352"/>
            <a:chExt cx="918064" cy="2718033"/>
          </a:xfrm>
        </p:grpSpPr>
        <p:sp>
          <p:nvSpPr>
            <p:cNvPr id="25" name="Oval 24"/>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5"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6033643" y="4474282"/>
            <a:ext cx="1480021" cy="461665"/>
          </a:xfrm>
          <a:prstGeom prst="rect">
            <a:avLst/>
          </a:prstGeom>
          <a:noFill/>
        </p:spPr>
        <p:txBody>
          <a:bodyPr wrap="none" rtlCol="0">
            <a:spAutoFit/>
          </a:bodyPr>
          <a:lstStyle/>
          <a:p>
            <a:r>
              <a:rPr lang="en-US" sz="2400" b="1" dirty="0" smtClean="0"/>
              <a:t>D-Glucose</a:t>
            </a:r>
            <a:endParaRPr lang="en-US" sz="2400" b="1" dirty="0"/>
          </a:p>
        </p:txBody>
      </p:sp>
    </p:spTree>
    <p:extLst>
      <p:ext uri="{BB962C8B-B14F-4D97-AF65-F5344CB8AC3E}">
        <p14:creationId xmlns:p14="http://schemas.microsoft.com/office/powerpoint/2010/main" val="3468192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dirty="0" smtClean="0"/>
              <a:t>Stereoisomers of </a:t>
            </a:r>
            <a:r>
              <a:rPr lang="en-US" dirty="0" err="1" smtClean="0"/>
              <a:t>Aldohexoses</a:t>
            </a:r>
            <a:endParaRPr lang="en-US" dirty="0"/>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Tree>
    <p:extLst>
      <p:ext uri="{BB962C8B-B14F-4D97-AF65-F5344CB8AC3E}">
        <p14:creationId xmlns:p14="http://schemas.microsoft.com/office/powerpoint/2010/main" val="365878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dirty="0" smtClean="0"/>
              <a:t>Stereoisomers</a:t>
            </a:r>
            <a:endParaRPr lang="en-US" dirty="0"/>
          </a:p>
        </p:txBody>
      </p:sp>
      <p:sp>
        <p:nvSpPr>
          <p:cNvPr id="3" name="Content Placeholder 2"/>
          <p:cNvSpPr>
            <a:spLocks noGrp="1"/>
          </p:cNvSpPr>
          <p:nvPr>
            <p:ph idx="1"/>
          </p:nvPr>
        </p:nvSpPr>
        <p:spPr>
          <a:xfrm>
            <a:off x="250423" y="1216268"/>
            <a:ext cx="8460420" cy="1357241"/>
          </a:xfrm>
        </p:spPr>
        <p:txBody>
          <a:bodyPr>
            <a:normAutofit/>
          </a:bodyPr>
          <a:lstStyle/>
          <a:p>
            <a:r>
              <a:rPr lang="en-US" dirty="0" smtClean="0"/>
              <a:t>Stereoisomers have the same molecular formula and same bonding order of the atoms.  They differ in their orientation in space.</a:t>
            </a:r>
          </a:p>
          <a:p>
            <a:pPr marL="0" indent="0">
              <a:buNone/>
            </a:pPr>
            <a:endParaRPr lang="en-US" baseline="30000" dirty="0"/>
          </a:p>
        </p:txBody>
      </p:sp>
      <p:sp>
        <p:nvSpPr>
          <p:cNvPr id="19" name="Rounded Rectangle 18"/>
          <p:cNvSpPr/>
          <p:nvPr/>
        </p:nvSpPr>
        <p:spPr>
          <a:xfrm>
            <a:off x="3181190" y="2627297"/>
            <a:ext cx="2896880" cy="975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Stereoisomers</a:t>
            </a:r>
            <a:endParaRPr lang="en-US" sz="3200" dirty="0"/>
          </a:p>
        </p:txBody>
      </p:sp>
      <p:sp>
        <p:nvSpPr>
          <p:cNvPr id="20" name="Rounded Rectangle 19"/>
          <p:cNvSpPr/>
          <p:nvPr/>
        </p:nvSpPr>
        <p:spPr>
          <a:xfrm>
            <a:off x="1206393" y="4463142"/>
            <a:ext cx="2896880" cy="97587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Diastereomers</a:t>
            </a:r>
            <a:endParaRPr lang="en-US" sz="3200" dirty="0"/>
          </a:p>
        </p:txBody>
      </p:sp>
      <p:sp>
        <p:nvSpPr>
          <p:cNvPr id="21" name="Rounded Rectangle 20"/>
          <p:cNvSpPr/>
          <p:nvPr/>
        </p:nvSpPr>
        <p:spPr>
          <a:xfrm>
            <a:off x="5105677" y="4463142"/>
            <a:ext cx="2896880" cy="97587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Enantiomers</a:t>
            </a:r>
            <a:endParaRPr lang="en-US" sz="3200" dirty="0"/>
          </a:p>
        </p:txBody>
      </p:sp>
      <p:cxnSp>
        <p:nvCxnSpPr>
          <p:cNvPr id="23" name="Straight Connector 22"/>
          <p:cNvCxnSpPr>
            <a:stCxn id="19" idx="2"/>
          </p:cNvCxnSpPr>
          <p:nvPr/>
        </p:nvCxnSpPr>
        <p:spPr>
          <a:xfrm>
            <a:off x="4629630" y="3603170"/>
            <a:ext cx="0" cy="423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34342" y="4039879"/>
            <a:ext cx="0" cy="423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554117" y="4039879"/>
            <a:ext cx="0" cy="423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34342" y="4039879"/>
            <a:ext cx="39197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Horizontal Scroll 28"/>
          <p:cNvSpPr/>
          <p:nvPr/>
        </p:nvSpPr>
        <p:spPr>
          <a:xfrm>
            <a:off x="6761949" y="2573509"/>
            <a:ext cx="1948893" cy="1241292"/>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Optical Stereoisomers = mirror images</a:t>
            </a:r>
            <a:endParaRPr lang="en-US" dirty="0"/>
          </a:p>
        </p:txBody>
      </p:sp>
      <p:cxnSp>
        <p:nvCxnSpPr>
          <p:cNvPr id="31" name="Straight Arrow Connector 30"/>
          <p:cNvCxnSpPr>
            <a:stCxn id="29" idx="2"/>
          </p:cNvCxnSpPr>
          <p:nvPr/>
        </p:nvCxnSpPr>
        <p:spPr>
          <a:xfrm flipH="1">
            <a:off x="7461197" y="3659640"/>
            <a:ext cx="275199" cy="6434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Horizontal Scroll 31"/>
          <p:cNvSpPr/>
          <p:nvPr/>
        </p:nvSpPr>
        <p:spPr>
          <a:xfrm>
            <a:off x="267310" y="2653550"/>
            <a:ext cx="2367032" cy="1241292"/>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Differ at least at one chiral center (NOT optical)</a:t>
            </a:r>
            <a:endParaRPr lang="en-US" dirty="0"/>
          </a:p>
        </p:txBody>
      </p:sp>
      <p:cxnSp>
        <p:nvCxnSpPr>
          <p:cNvPr id="33" name="Straight Arrow Connector 32"/>
          <p:cNvCxnSpPr>
            <a:stCxn id="32" idx="2"/>
          </p:cNvCxnSpPr>
          <p:nvPr/>
        </p:nvCxnSpPr>
        <p:spPr>
          <a:xfrm>
            <a:off x="1450826" y="3739681"/>
            <a:ext cx="209070" cy="6402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583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186839"/>
            <a:ext cx="7210332" cy="779462"/>
          </a:xfrm>
        </p:spPr>
        <p:txBody>
          <a:bodyPr/>
          <a:lstStyle/>
          <a:p>
            <a:r>
              <a:rPr lang="en-US" dirty="0" smtClean="0"/>
              <a:t>Major Uses of Carbohydrates</a:t>
            </a:r>
            <a:endParaRPr lang="en-US" dirty="0"/>
          </a:p>
        </p:txBody>
      </p:sp>
      <p:sp>
        <p:nvSpPr>
          <p:cNvPr id="3" name="Content Placeholder 2"/>
          <p:cNvSpPr>
            <a:spLocks noGrp="1"/>
          </p:cNvSpPr>
          <p:nvPr>
            <p:ph idx="1"/>
          </p:nvPr>
        </p:nvSpPr>
        <p:spPr>
          <a:xfrm>
            <a:off x="319596" y="1278384"/>
            <a:ext cx="4252404" cy="4511353"/>
          </a:xfrm>
        </p:spPr>
        <p:txBody>
          <a:bodyPr>
            <a:normAutofit fontScale="92500" lnSpcReduction="20000"/>
          </a:bodyPr>
          <a:lstStyle/>
          <a:p>
            <a:r>
              <a:rPr lang="en-US" dirty="0" smtClean="0"/>
              <a:t>Energy, fuels and metabolic intermediates</a:t>
            </a:r>
          </a:p>
          <a:p>
            <a:r>
              <a:rPr lang="en-US" dirty="0" smtClean="0"/>
              <a:t>Precursor of DNA and RNA (Deoxyribose/Ribose)</a:t>
            </a:r>
          </a:p>
          <a:p>
            <a:r>
              <a:rPr lang="en-US" dirty="0" smtClean="0"/>
              <a:t>Structural Support (Cell wall of plants, bacteria, and fungi; cytoskeleton of insects; provide cushion for joints)</a:t>
            </a:r>
          </a:p>
          <a:p>
            <a:r>
              <a:rPr lang="en-US" dirty="0" smtClean="0"/>
              <a:t>Cell-Cell Communication (attached to proteins and lipids, especially in the plasma membrane)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850" y="1171852"/>
            <a:ext cx="2974767" cy="4141433"/>
          </a:xfrm>
          <a:prstGeom prst="rect">
            <a:avLst/>
          </a:prstGeom>
        </p:spPr>
      </p:pic>
      <p:sp>
        <p:nvSpPr>
          <p:cNvPr id="5" name="Rectangle 4"/>
          <p:cNvSpPr/>
          <p:nvPr/>
        </p:nvSpPr>
        <p:spPr>
          <a:xfrm>
            <a:off x="5068691" y="5364560"/>
            <a:ext cx="3187084" cy="308551"/>
          </a:xfrm>
          <a:prstGeom prst="rect">
            <a:avLst/>
          </a:prstGeom>
        </p:spPr>
        <p:txBody>
          <a:bodyPr wrap="square">
            <a:spAutoFit/>
          </a:bodyPr>
          <a:lstStyle/>
          <a:p>
            <a:r>
              <a:rPr lang="en-US" sz="1400" dirty="0" smtClean="0"/>
              <a:t>Image By: </a:t>
            </a:r>
            <a:r>
              <a:rPr lang="en-US" sz="1400" dirty="0" smtClean="0">
                <a:hlinkClick r:id="rId4"/>
              </a:rPr>
              <a:t>US Department of Agriculture</a:t>
            </a:r>
            <a:endParaRPr lang="en-US" sz="1400" dirty="0" smtClean="0"/>
          </a:p>
        </p:txBody>
      </p:sp>
    </p:spTree>
    <p:extLst>
      <p:ext uri="{BB962C8B-B14F-4D97-AF65-F5344CB8AC3E}">
        <p14:creationId xmlns:p14="http://schemas.microsoft.com/office/powerpoint/2010/main" val="3504683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Enantiomer Pairs</a:t>
            </a:r>
            <a:endParaRPr lang="en-US" b="1" dirty="0">
              <a:solidFill>
                <a:srgbClr val="7030A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138685" y="1329338"/>
            <a:ext cx="1084724" cy="4280007"/>
          </a:xfrm>
          <a:prstGeom prst="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07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Enantiomer Pairs</a:t>
            </a:r>
            <a:endParaRPr lang="en-US" b="1" dirty="0">
              <a:solidFill>
                <a:srgbClr val="7030A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1137605" y="1329338"/>
            <a:ext cx="1084724" cy="4280007"/>
          </a:xfrm>
          <a:prstGeom prst="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088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Enantiomer Pairs</a:t>
            </a:r>
            <a:endParaRPr lang="en-US" b="1" dirty="0">
              <a:solidFill>
                <a:srgbClr val="7030A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2343993" y="1329338"/>
            <a:ext cx="1084724" cy="4280007"/>
          </a:xfrm>
          <a:prstGeom prst="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618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Enantiomer Pairs</a:t>
            </a:r>
            <a:endParaRPr lang="en-US" b="1" dirty="0">
              <a:solidFill>
                <a:srgbClr val="7030A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3435120" y="1329338"/>
            <a:ext cx="1207339" cy="4280007"/>
          </a:xfrm>
          <a:prstGeom prst="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729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Enantiomer Pairs</a:t>
            </a:r>
            <a:endParaRPr lang="en-US" b="1" dirty="0">
              <a:solidFill>
                <a:srgbClr val="7030A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4610773" y="1329338"/>
            <a:ext cx="1084724" cy="4280007"/>
          </a:xfrm>
          <a:prstGeom prst="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156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Enantiomer Pairs</a:t>
            </a:r>
            <a:endParaRPr lang="en-US" b="1" dirty="0">
              <a:solidFill>
                <a:srgbClr val="7030A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5678849" y="1329338"/>
            <a:ext cx="1084724" cy="4280007"/>
          </a:xfrm>
          <a:prstGeom prst="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129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Enantiomer Pairs</a:t>
            </a:r>
            <a:endParaRPr lang="en-US" b="1" dirty="0">
              <a:solidFill>
                <a:srgbClr val="7030A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6716189" y="1329338"/>
            <a:ext cx="1084724" cy="4280007"/>
          </a:xfrm>
          <a:prstGeom prst="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709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Enantiomer Pairs</a:t>
            </a:r>
            <a:endParaRPr lang="en-US" b="1" dirty="0">
              <a:solidFill>
                <a:srgbClr val="7030A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7836218" y="1288996"/>
            <a:ext cx="1084724" cy="4280007"/>
          </a:xfrm>
          <a:prstGeom prst="rect">
            <a:avLst/>
          </a:prstGeom>
          <a:solidFill>
            <a:srgbClr val="7030A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507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Enantiomer Pairs</a:t>
            </a:r>
            <a:endParaRPr lang="en-US" b="1" dirty="0">
              <a:solidFill>
                <a:srgbClr val="7030A0"/>
              </a:solidFill>
            </a:endParaRPr>
          </a:p>
        </p:txBody>
      </p:sp>
      <p:grpSp>
        <p:nvGrpSpPr>
          <p:cNvPr id="45" name="Group 44"/>
          <p:cNvGrpSpPr/>
          <p:nvPr/>
        </p:nvGrpSpPr>
        <p:grpSpPr>
          <a:xfrm>
            <a:off x="7345362" y="1772659"/>
            <a:ext cx="1099382" cy="297937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7256076" y="4952971"/>
            <a:ext cx="1415900" cy="461665"/>
          </a:xfrm>
          <a:prstGeom prst="rect">
            <a:avLst/>
          </a:prstGeom>
          <a:noFill/>
        </p:spPr>
        <p:txBody>
          <a:bodyPr wrap="none" rtlCol="0">
            <a:spAutoFit/>
          </a:bodyPr>
          <a:lstStyle/>
          <a:p>
            <a:r>
              <a:rPr lang="en-US" sz="2400" b="1" dirty="0"/>
              <a:t>L</a:t>
            </a:r>
            <a:r>
              <a:rPr lang="en-US" sz="2400" b="1" dirty="0" smtClean="0"/>
              <a:t>-Glucose</a:t>
            </a:r>
            <a:endParaRPr lang="en-US" sz="2400" b="1" dirty="0"/>
          </a:p>
        </p:txBody>
      </p:sp>
      <p:grpSp>
        <p:nvGrpSpPr>
          <p:cNvPr id="61" name="Group 60"/>
          <p:cNvGrpSpPr/>
          <p:nvPr/>
        </p:nvGrpSpPr>
        <p:grpSpPr>
          <a:xfrm>
            <a:off x="4544289" y="1772659"/>
            <a:ext cx="1091133" cy="297937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4446139" y="4952971"/>
            <a:ext cx="1480021" cy="461665"/>
          </a:xfrm>
          <a:prstGeom prst="rect">
            <a:avLst/>
          </a:prstGeom>
          <a:noFill/>
        </p:spPr>
        <p:txBody>
          <a:bodyPr wrap="none" rtlCol="0">
            <a:spAutoFit/>
          </a:bodyPr>
          <a:lstStyle/>
          <a:p>
            <a:r>
              <a:rPr lang="en-US" sz="2400" b="1" dirty="0" smtClean="0"/>
              <a:t>D-Glucose</a:t>
            </a:r>
            <a:endParaRPr lang="en-US" sz="2400" b="1" dirty="0"/>
          </a:p>
        </p:txBody>
      </p:sp>
      <p:cxnSp>
        <p:nvCxnSpPr>
          <p:cNvPr id="5" name="Straight Connector 4"/>
          <p:cNvCxnSpPr/>
          <p:nvPr/>
        </p:nvCxnSpPr>
        <p:spPr>
          <a:xfrm>
            <a:off x="6508368" y="1129554"/>
            <a:ext cx="0" cy="4372215"/>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1368" y="1387414"/>
            <a:ext cx="3750918" cy="4832092"/>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rgbClr val="7030A0"/>
                </a:solidFill>
              </a:rPr>
              <a:t>Same Molecular Formula</a:t>
            </a:r>
          </a:p>
          <a:p>
            <a:pPr marL="285750" indent="-285750">
              <a:buFont typeface="Arial" panose="020B0604020202020204" pitchFamily="34" charset="0"/>
              <a:buChar char="•"/>
            </a:pPr>
            <a:r>
              <a:rPr lang="en-US" sz="2800" b="1" dirty="0" smtClean="0">
                <a:solidFill>
                  <a:srgbClr val="7030A0"/>
                </a:solidFill>
              </a:rPr>
              <a:t>Mirror Images</a:t>
            </a:r>
          </a:p>
          <a:p>
            <a:pPr marL="285750" indent="-285750">
              <a:buFont typeface="Arial" panose="020B0604020202020204" pitchFamily="34" charset="0"/>
              <a:buChar char="•"/>
            </a:pPr>
            <a:r>
              <a:rPr lang="en-US" sz="2800" b="1" dirty="0" smtClean="0">
                <a:solidFill>
                  <a:srgbClr val="7030A0"/>
                </a:solidFill>
              </a:rPr>
              <a:t>Same Chemical and Physical Properties (Except for rotation of plane polarized light)</a:t>
            </a:r>
          </a:p>
          <a:p>
            <a:pPr marL="285750" indent="-285750">
              <a:buFont typeface="Arial" panose="020B0604020202020204" pitchFamily="34" charset="0"/>
              <a:buChar char="•"/>
            </a:pPr>
            <a:r>
              <a:rPr lang="en-US" sz="2800" b="1" dirty="0" smtClean="0">
                <a:solidFill>
                  <a:srgbClr val="7030A0"/>
                </a:solidFill>
              </a:rPr>
              <a:t>Given the SAME NAME!!</a:t>
            </a:r>
          </a:p>
          <a:p>
            <a:endParaRPr lang="en-US" sz="2800" b="1" dirty="0" smtClean="0">
              <a:solidFill>
                <a:srgbClr val="7030A0"/>
              </a:solidFill>
            </a:endParaRPr>
          </a:p>
          <a:p>
            <a:pPr marL="285750" indent="-285750">
              <a:buFont typeface="Arial" panose="020B0604020202020204" pitchFamily="34" charset="0"/>
              <a:buChar char="•"/>
            </a:pPr>
            <a:endParaRPr lang="en-US" sz="2800" b="1" dirty="0">
              <a:solidFill>
                <a:srgbClr val="7030A0"/>
              </a:solidFill>
            </a:endParaRPr>
          </a:p>
        </p:txBody>
      </p:sp>
    </p:spTree>
    <p:extLst>
      <p:ext uri="{BB962C8B-B14F-4D97-AF65-F5344CB8AC3E}">
        <p14:creationId xmlns:p14="http://schemas.microsoft.com/office/powerpoint/2010/main" val="359969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D- and L- Conformations</a:t>
            </a:r>
            <a:endParaRPr lang="en-US" b="1" dirty="0">
              <a:solidFill>
                <a:srgbClr val="7030A0"/>
              </a:solidFill>
            </a:endParaRPr>
          </a:p>
        </p:txBody>
      </p:sp>
      <p:sp>
        <p:nvSpPr>
          <p:cNvPr id="52" name="TextBox 51"/>
          <p:cNvSpPr txBox="1"/>
          <p:nvPr/>
        </p:nvSpPr>
        <p:spPr>
          <a:xfrm>
            <a:off x="7256076" y="4952971"/>
            <a:ext cx="1415900" cy="461665"/>
          </a:xfrm>
          <a:prstGeom prst="rect">
            <a:avLst/>
          </a:prstGeom>
          <a:noFill/>
        </p:spPr>
        <p:txBody>
          <a:bodyPr wrap="none" rtlCol="0">
            <a:spAutoFit/>
          </a:bodyPr>
          <a:lstStyle/>
          <a:p>
            <a:r>
              <a:rPr lang="en-US" sz="2400" b="1" dirty="0"/>
              <a:t>L</a:t>
            </a:r>
            <a:r>
              <a:rPr lang="en-US" sz="2400" b="1" dirty="0" smtClean="0"/>
              <a:t>-Glucose</a:t>
            </a:r>
            <a:endParaRPr lang="en-US" sz="24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6804"/>
          <a:stretch/>
        </p:blipFill>
        <p:spPr>
          <a:xfrm>
            <a:off x="4112977" y="1508298"/>
            <a:ext cx="4790781" cy="3234978"/>
          </a:xfrm>
          <a:prstGeom prst="rect">
            <a:avLst/>
          </a:prstGeom>
        </p:spPr>
      </p:pic>
      <p:sp>
        <p:nvSpPr>
          <p:cNvPr id="68" name="TextBox 67"/>
          <p:cNvSpPr txBox="1"/>
          <p:nvPr/>
        </p:nvSpPr>
        <p:spPr>
          <a:xfrm>
            <a:off x="4446139" y="4952971"/>
            <a:ext cx="1480021" cy="461665"/>
          </a:xfrm>
          <a:prstGeom prst="rect">
            <a:avLst/>
          </a:prstGeom>
          <a:noFill/>
        </p:spPr>
        <p:txBody>
          <a:bodyPr wrap="none" rtlCol="0">
            <a:spAutoFit/>
          </a:bodyPr>
          <a:lstStyle/>
          <a:p>
            <a:r>
              <a:rPr lang="en-US" sz="2400" b="1" dirty="0" smtClean="0"/>
              <a:t>D-Glucose</a:t>
            </a:r>
            <a:endParaRPr lang="en-US" sz="2400" b="1" dirty="0"/>
          </a:p>
        </p:txBody>
      </p:sp>
      <p:cxnSp>
        <p:nvCxnSpPr>
          <p:cNvPr id="5" name="Straight Connector 4"/>
          <p:cNvCxnSpPr/>
          <p:nvPr/>
        </p:nvCxnSpPr>
        <p:spPr>
          <a:xfrm>
            <a:off x="6508368" y="1129554"/>
            <a:ext cx="0" cy="4372215"/>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7280" y="1287522"/>
            <a:ext cx="4105235" cy="4401205"/>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rgbClr val="7030A0"/>
                </a:solidFill>
              </a:rPr>
              <a:t>D- and L- conformations determined the position of the –OH at the chiral center farthest away from the aldehyde or ketone group</a:t>
            </a:r>
          </a:p>
          <a:p>
            <a:pPr marL="285750" indent="-285750">
              <a:buFont typeface="Arial" panose="020B0604020202020204" pitchFamily="34" charset="0"/>
              <a:buChar char="•"/>
            </a:pPr>
            <a:r>
              <a:rPr lang="en-US" sz="2800" b="1" dirty="0" smtClean="0">
                <a:solidFill>
                  <a:srgbClr val="7030A0"/>
                </a:solidFill>
              </a:rPr>
              <a:t>D- = the –OH to the right</a:t>
            </a:r>
          </a:p>
          <a:p>
            <a:pPr marL="285750" indent="-285750">
              <a:buFont typeface="Arial" panose="020B0604020202020204" pitchFamily="34" charset="0"/>
              <a:buChar char="•"/>
            </a:pPr>
            <a:r>
              <a:rPr lang="en-US" sz="2800" b="1" dirty="0" smtClean="0">
                <a:solidFill>
                  <a:srgbClr val="7030A0"/>
                </a:solidFill>
              </a:rPr>
              <a:t>L- = the –OH to the left</a:t>
            </a:r>
          </a:p>
          <a:p>
            <a:endParaRPr lang="en-US" sz="2800" b="1" dirty="0" smtClean="0">
              <a:solidFill>
                <a:srgbClr val="7030A0"/>
              </a:solidFill>
            </a:endParaRPr>
          </a:p>
          <a:p>
            <a:pPr marL="285750" indent="-285750">
              <a:buFont typeface="Arial" panose="020B0604020202020204" pitchFamily="34" charset="0"/>
              <a:buChar char="•"/>
            </a:pPr>
            <a:endParaRPr lang="en-US" sz="2800" b="1" dirty="0">
              <a:solidFill>
                <a:srgbClr val="7030A0"/>
              </a:solidFill>
            </a:endParaRPr>
          </a:p>
        </p:txBody>
      </p:sp>
      <p:sp>
        <p:nvSpPr>
          <p:cNvPr id="3" name="Rectangle 2"/>
          <p:cNvSpPr/>
          <p:nvPr/>
        </p:nvSpPr>
        <p:spPr>
          <a:xfrm>
            <a:off x="5209775" y="3749808"/>
            <a:ext cx="839579" cy="484095"/>
          </a:xfrm>
          <a:prstGeom prst="rect">
            <a:avLst/>
          </a:prstGeom>
          <a:solidFill>
            <a:srgbClr val="7030A0">
              <a:alpha val="31000"/>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967383" y="3749808"/>
            <a:ext cx="778123" cy="484095"/>
          </a:xfrm>
          <a:prstGeom prst="rect">
            <a:avLst/>
          </a:prstGeom>
          <a:solidFill>
            <a:srgbClr val="7030A0">
              <a:alpha val="31000"/>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994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04593"/>
            <a:ext cx="7210332" cy="779462"/>
          </a:xfrm>
        </p:spPr>
        <p:txBody>
          <a:bodyPr/>
          <a:lstStyle/>
          <a:p>
            <a:r>
              <a:rPr lang="en-US" dirty="0" smtClean="0"/>
              <a:t>Basic Carbohydrate Structure</a:t>
            </a:r>
            <a:endParaRPr lang="en-US" dirty="0"/>
          </a:p>
        </p:txBody>
      </p:sp>
      <p:sp>
        <p:nvSpPr>
          <p:cNvPr id="3" name="Content Placeholder 2"/>
          <p:cNvSpPr>
            <a:spLocks noGrp="1"/>
          </p:cNvSpPr>
          <p:nvPr>
            <p:ph idx="1"/>
          </p:nvPr>
        </p:nvSpPr>
        <p:spPr>
          <a:xfrm>
            <a:off x="341790" y="1402672"/>
            <a:ext cx="8460420" cy="1154097"/>
          </a:xfrm>
        </p:spPr>
        <p:txBody>
          <a:bodyPr>
            <a:normAutofit/>
          </a:bodyPr>
          <a:lstStyle/>
          <a:p>
            <a:r>
              <a:rPr lang="en-US" dirty="0" smtClean="0"/>
              <a:t>All carbohydrates (or hydrates of carbon) have the following core structure:</a:t>
            </a:r>
            <a:endParaRPr lang="en-US" dirty="0"/>
          </a:p>
        </p:txBody>
      </p:sp>
      <p:graphicFrame>
        <p:nvGraphicFramePr>
          <p:cNvPr id="4" name="Object 8"/>
          <p:cNvGraphicFramePr>
            <a:graphicFrameLocks noChangeAspect="1"/>
          </p:cNvGraphicFramePr>
          <p:nvPr>
            <p:extLst>
              <p:ext uri="{D42A27DB-BD31-4B8C-83A1-F6EECF244321}">
                <p14:modId xmlns:p14="http://schemas.microsoft.com/office/powerpoint/2010/main" val="375754880"/>
              </p:ext>
            </p:extLst>
          </p:nvPr>
        </p:nvGraphicFramePr>
        <p:xfrm>
          <a:off x="1490709" y="2485945"/>
          <a:ext cx="5883320" cy="1886110"/>
        </p:xfrm>
        <a:graphic>
          <a:graphicData uri="http://schemas.openxmlformats.org/presentationml/2006/ole">
            <mc:AlternateContent xmlns:mc="http://schemas.openxmlformats.org/markup-compatibility/2006">
              <mc:Choice xmlns:v="urn:schemas-microsoft-com:vml" Requires="v">
                <p:oleObj spid="_x0000_s1047" name="Picture" r:id="rId4" imgW="3029712" imgH="972312" progId="Word.Picture.8">
                  <p:embed/>
                </p:oleObj>
              </mc:Choice>
              <mc:Fallback>
                <p:oleObj name="Picture" r:id="rId4" imgW="3029712" imgH="972312" progId="Word.Picture.8">
                  <p:embed/>
                  <p:pic>
                    <p:nvPicPr>
                      <p:cNvPr id="20483"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709" y="2485945"/>
                        <a:ext cx="5883320" cy="188611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44309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smtClean="0">
                <a:solidFill>
                  <a:srgbClr val="7030A0"/>
                </a:solidFill>
              </a:rPr>
              <a:t>D- and L- Conformations</a:t>
            </a:r>
            <a:endParaRPr lang="en-US" b="1" dirty="0">
              <a:solidFill>
                <a:srgbClr val="7030A0"/>
              </a:solidFill>
            </a:endParaRPr>
          </a:p>
        </p:txBody>
      </p:sp>
      <p:sp>
        <p:nvSpPr>
          <p:cNvPr id="52" name="TextBox 51"/>
          <p:cNvSpPr txBox="1"/>
          <p:nvPr/>
        </p:nvSpPr>
        <p:spPr>
          <a:xfrm>
            <a:off x="7256076" y="4952971"/>
            <a:ext cx="1415900" cy="461665"/>
          </a:xfrm>
          <a:prstGeom prst="rect">
            <a:avLst/>
          </a:prstGeom>
          <a:noFill/>
        </p:spPr>
        <p:txBody>
          <a:bodyPr wrap="none" rtlCol="0">
            <a:spAutoFit/>
          </a:bodyPr>
          <a:lstStyle/>
          <a:p>
            <a:r>
              <a:rPr lang="en-US" sz="2400" b="1" dirty="0"/>
              <a:t>L</a:t>
            </a:r>
            <a:r>
              <a:rPr lang="en-US" sz="2400" b="1" dirty="0" smtClean="0"/>
              <a:t>-Glucose</a:t>
            </a:r>
            <a:endParaRPr lang="en-US" sz="24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6804"/>
          <a:stretch/>
        </p:blipFill>
        <p:spPr>
          <a:xfrm>
            <a:off x="4112977" y="1508298"/>
            <a:ext cx="4790781" cy="3234978"/>
          </a:xfrm>
          <a:prstGeom prst="rect">
            <a:avLst/>
          </a:prstGeom>
        </p:spPr>
      </p:pic>
      <p:sp>
        <p:nvSpPr>
          <p:cNvPr id="68" name="TextBox 67"/>
          <p:cNvSpPr txBox="1"/>
          <p:nvPr/>
        </p:nvSpPr>
        <p:spPr>
          <a:xfrm>
            <a:off x="4446139" y="4952971"/>
            <a:ext cx="1480021" cy="461665"/>
          </a:xfrm>
          <a:prstGeom prst="rect">
            <a:avLst/>
          </a:prstGeom>
          <a:noFill/>
        </p:spPr>
        <p:txBody>
          <a:bodyPr wrap="none" rtlCol="0">
            <a:spAutoFit/>
          </a:bodyPr>
          <a:lstStyle/>
          <a:p>
            <a:r>
              <a:rPr lang="en-US" sz="2400" b="1" dirty="0" smtClean="0"/>
              <a:t>D-Glucose</a:t>
            </a:r>
            <a:endParaRPr lang="en-US" sz="2400" b="1" dirty="0"/>
          </a:p>
        </p:txBody>
      </p:sp>
      <p:cxnSp>
        <p:nvCxnSpPr>
          <p:cNvPr id="5" name="Straight Connector 4"/>
          <p:cNvCxnSpPr/>
          <p:nvPr/>
        </p:nvCxnSpPr>
        <p:spPr>
          <a:xfrm>
            <a:off x="6508368" y="1129554"/>
            <a:ext cx="0" cy="4372215"/>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1009" y="2363287"/>
            <a:ext cx="4105235"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rgbClr val="7030A0"/>
                </a:solidFill>
              </a:rPr>
              <a:t>Most sugars in nature are in the </a:t>
            </a:r>
          </a:p>
          <a:p>
            <a:r>
              <a:rPr lang="en-US" sz="2800" b="1" dirty="0">
                <a:solidFill>
                  <a:srgbClr val="7030A0"/>
                </a:solidFill>
              </a:rPr>
              <a:t> </a:t>
            </a:r>
            <a:r>
              <a:rPr lang="en-US" sz="2800" b="1" dirty="0" smtClean="0">
                <a:solidFill>
                  <a:srgbClr val="7030A0"/>
                </a:solidFill>
              </a:rPr>
              <a:t>   D-conformation</a:t>
            </a:r>
          </a:p>
          <a:p>
            <a:endParaRPr lang="en-US" sz="2800" b="1" dirty="0" smtClean="0">
              <a:solidFill>
                <a:srgbClr val="7030A0"/>
              </a:solidFill>
            </a:endParaRPr>
          </a:p>
          <a:p>
            <a:pPr marL="285750" indent="-285750">
              <a:buFont typeface="Arial" panose="020B0604020202020204" pitchFamily="34" charset="0"/>
              <a:buChar char="•"/>
            </a:pPr>
            <a:endParaRPr lang="en-US" sz="2800" b="1" dirty="0">
              <a:solidFill>
                <a:srgbClr val="7030A0"/>
              </a:solidFill>
            </a:endParaRPr>
          </a:p>
        </p:txBody>
      </p:sp>
      <p:sp>
        <p:nvSpPr>
          <p:cNvPr id="3" name="Rectangle 2"/>
          <p:cNvSpPr/>
          <p:nvPr/>
        </p:nvSpPr>
        <p:spPr>
          <a:xfrm>
            <a:off x="5209775" y="3749808"/>
            <a:ext cx="839579" cy="484095"/>
          </a:xfrm>
          <a:prstGeom prst="rect">
            <a:avLst/>
          </a:prstGeom>
          <a:solidFill>
            <a:srgbClr val="7030A0">
              <a:alpha val="31000"/>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967383" y="3749808"/>
            <a:ext cx="778123" cy="484095"/>
          </a:xfrm>
          <a:prstGeom prst="rect">
            <a:avLst/>
          </a:prstGeom>
          <a:solidFill>
            <a:srgbClr val="7030A0">
              <a:alpha val="31000"/>
            </a:srgb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181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dirty="0" smtClean="0"/>
              <a:t>Stereoisomers</a:t>
            </a:r>
            <a:endParaRPr lang="en-US" dirty="0"/>
          </a:p>
        </p:txBody>
      </p:sp>
      <p:sp>
        <p:nvSpPr>
          <p:cNvPr id="3" name="Content Placeholder 2"/>
          <p:cNvSpPr>
            <a:spLocks noGrp="1"/>
          </p:cNvSpPr>
          <p:nvPr>
            <p:ph idx="1"/>
          </p:nvPr>
        </p:nvSpPr>
        <p:spPr>
          <a:xfrm>
            <a:off x="250423" y="1216268"/>
            <a:ext cx="8460420" cy="1357241"/>
          </a:xfrm>
        </p:spPr>
        <p:txBody>
          <a:bodyPr>
            <a:normAutofit/>
          </a:bodyPr>
          <a:lstStyle/>
          <a:p>
            <a:r>
              <a:rPr lang="en-US" dirty="0" smtClean="0"/>
              <a:t>Stereoisomers have the same molecular formula and same bonding order of the atoms.  They differ in their orientation in space.</a:t>
            </a:r>
          </a:p>
          <a:p>
            <a:pPr marL="0" indent="0">
              <a:buNone/>
            </a:pPr>
            <a:endParaRPr lang="en-US" baseline="30000" dirty="0"/>
          </a:p>
        </p:txBody>
      </p:sp>
      <p:sp>
        <p:nvSpPr>
          <p:cNvPr id="19" name="Rounded Rectangle 18"/>
          <p:cNvSpPr/>
          <p:nvPr/>
        </p:nvSpPr>
        <p:spPr>
          <a:xfrm>
            <a:off x="3181190" y="2627297"/>
            <a:ext cx="2896880" cy="975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Stereoisomers</a:t>
            </a:r>
            <a:endParaRPr lang="en-US" sz="3200" dirty="0"/>
          </a:p>
        </p:txBody>
      </p:sp>
      <p:sp>
        <p:nvSpPr>
          <p:cNvPr id="20" name="Rounded Rectangle 19"/>
          <p:cNvSpPr/>
          <p:nvPr/>
        </p:nvSpPr>
        <p:spPr>
          <a:xfrm>
            <a:off x="1206393" y="4463142"/>
            <a:ext cx="2896880" cy="97587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Diastereomers</a:t>
            </a:r>
            <a:endParaRPr lang="en-US" sz="3200" dirty="0"/>
          </a:p>
        </p:txBody>
      </p:sp>
      <p:sp>
        <p:nvSpPr>
          <p:cNvPr id="21" name="Rounded Rectangle 20"/>
          <p:cNvSpPr/>
          <p:nvPr/>
        </p:nvSpPr>
        <p:spPr>
          <a:xfrm>
            <a:off x="5105677" y="4463142"/>
            <a:ext cx="2896880" cy="97587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Enantiomers</a:t>
            </a:r>
            <a:endParaRPr lang="en-US" sz="3200" dirty="0"/>
          </a:p>
        </p:txBody>
      </p:sp>
      <p:cxnSp>
        <p:nvCxnSpPr>
          <p:cNvPr id="23" name="Straight Connector 22"/>
          <p:cNvCxnSpPr>
            <a:stCxn id="19" idx="2"/>
          </p:cNvCxnSpPr>
          <p:nvPr/>
        </p:nvCxnSpPr>
        <p:spPr>
          <a:xfrm>
            <a:off x="4629630" y="3603170"/>
            <a:ext cx="0" cy="423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34342" y="4039879"/>
            <a:ext cx="0" cy="423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554117" y="4039879"/>
            <a:ext cx="0" cy="423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34342" y="4039879"/>
            <a:ext cx="39197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Horizontal Scroll 28"/>
          <p:cNvSpPr/>
          <p:nvPr/>
        </p:nvSpPr>
        <p:spPr>
          <a:xfrm>
            <a:off x="6761949" y="2573509"/>
            <a:ext cx="1948893" cy="1241292"/>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Optical Stereoisomers = mirror images</a:t>
            </a:r>
            <a:endParaRPr lang="en-US" dirty="0"/>
          </a:p>
        </p:txBody>
      </p:sp>
      <p:cxnSp>
        <p:nvCxnSpPr>
          <p:cNvPr id="31" name="Straight Arrow Connector 30"/>
          <p:cNvCxnSpPr>
            <a:stCxn id="29" idx="2"/>
          </p:cNvCxnSpPr>
          <p:nvPr/>
        </p:nvCxnSpPr>
        <p:spPr>
          <a:xfrm flipH="1">
            <a:off x="7461197" y="3659640"/>
            <a:ext cx="275199" cy="6434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Horizontal Scroll 31"/>
          <p:cNvSpPr/>
          <p:nvPr/>
        </p:nvSpPr>
        <p:spPr>
          <a:xfrm>
            <a:off x="267310" y="2653550"/>
            <a:ext cx="2367032" cy="1241292"/>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Differ at least at one chiral center (NOT optical)</a:t>
            </a:r>
            <a:endParaRPr lang="en-US" dirty="0"/>
          </a:p>
        </p:txBody>
      </p:sp>
      <p:cxnSp>
        <p:nvCxnSpPr>
          <p:cNvPr id="33" name="Straight Arrow Connector 32"/>
          <p:cNvCxnSpPr>
            <a:stCxn id="32" idx="2"/>
          </p:cNvCxnSpPr>
          <p:nvPr/>
        </p:nvCxnSpPr>
        <p:spPr>
          <a:xfrm>
            <a:off x="1450826" y="3739681"/>
            <a:ext cx="209070" cy="6402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669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err="1" smtClean="0">
                <a:solidFill>
                  <a:srgbClr val="C00000"/>
                </a:solidFill>
              </a:rPr>
              <a:t>Diastereomers</a:t>
            </a:r>
            <a:endParaRPr lang="en-US" b="1" dirty="0">
              <a:solidFill>
                <a:srgbClr val="C0000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187363" y="1329338"/>
            <a:ext cx="927661" cy="1944029"/>
          </a:xfrm>
          <a:prstGeom prst="rect">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276884" y="1332142"/>
            <a:ext cx="927661" cy="1944029"/>
          </a:xfrm>
          <a:prstGeom prst="rect">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550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err="1" smtClean="0">
                <a:solidFill>
                  <a:srgbClr val="C00000"/>
                </a:solidFill>
              </a:rPr>
              <a:t>Diastereomers</a:t>
            </a:r>
            <a:endParaRPr lang="en-US" b="1" dirty="0">
              <a:solidFill>
                <a:srgbClr val="C0000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187363" y="1329338"/>
            <a:ext cx="927661" cy="1944029"/>
          </a:xfrm>
          <a:prstGeom prst="rect">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2325298" y="1322938"/>
            <a:ext cx="1127716" cy="1944029"/>
          </a:xfrm>
          <a:prstGeom prst="rect">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20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err="1" smtClean="0">
                <a:solidFill>
                  <a:srgbClr val="C00000"/>
                </a:solidFill>
              </a:rPr>
              <a:t>Diastereomers</a:t>
            </a:r>
            <a:endParaRPr lang="en-US" b="1" dirty="0">
              <a:solidFill>
                <a:srgbClr val="C0000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187363" y="1329338"/>
            <a:ext cx="927661" cy="1944029"/>
          </a:xfrm>
          <a:prstGeom prst="rect">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5667759" y="3594362"/>
            <a:ext cx="1127716" cy="1944029"/>
          </a:xfrm>
          <a:prstGeom prst="rect">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980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b="1" dirty="0" err="1" smtClean="0">
                <a:solidFill>
                  <a:srgbClr val="C00000"/>
                </a:solidFill>
              </a:rPr>
              <a:t>Diastereomers</a:t>
            </a:r>
            <a:endParaRPr lang="en-US" b="1" dirty="0">
              <a:solidFill>
                <a:srgbClr val="C0000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187363" y="1329338"/>
            <a:ext cx="927661" cy="1944029"/>
          </a:xfrm>
          <a:prstGeom prst="rect">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5667759" y="3594362"/>
            <a:ext cx="1127716" cy="1944029"/>
          </a:xfrm>
          <a:prstGeom prst="rect">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2293323" y="1371492"/>
            <a:ext cx="1127716" cy="1944029"/>
          </a:xfrm>
          <a:prstGeom prst="rect">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88900" y="927916"/>
            <a:ext cx="2866682" cy="369332"/>
          </a:xfrm>
          <a:prstGeom prst="rect">
            <a:avLst/>
          </a:prstGeom>
          <a:noFill/>
        </p:spPr>
        <p:txBody>
          <a:bodyPr wrap="none" rtlCol="0">
            <a:spAutoFit/>
          </a:bodyPr>
          <a:lstStyle/>
          <a:p>
            <a:r>
              <a:rPr lang="en-US" b="1" dirty="0" smtClean="0">
                <a:solidFill>
                  <a:srgbClr val="C00000"/>
                </a:solidFill>
              </a:rPr>
              <a:t>Differ only at 1 </a:t>
            </a:r>
            <a:r>
              <a:rPr lang="en-US" b="1" dirty="0" err="1" smtClean="0">
                <a:solidFill>
                  <a:srgbClr val="C00000"/>
                </a:solidFill>
              </a:rPr>
              <a:t>stereocenter</a:t>
            </a:r>
            <a:endParaRPr lang="en-US" b="1" dirty="0">
              <a:solidFill>
                <a:srgbClr val="C00000"/>
              </a:solidFill>
            </a:endParaRPr>
          </a:p>
        </p:txBody>
      </p:sp>
      <p:sp>
        <p:nvSpPr>
          <p:cNvPr id="167" name="TextBox 166"/>
          <p:cNvSpPr txBox="1"/>
          <p:nvPr/>
        </p:nvSpPr>
        <p:spPr>
          <a:xfrm>
            <a:off x="4638081" y="3193355"/>
            <a:ext cx="3171637" cy="369332"/>
          </a:xfrm>
          <a:prstGeom prst="rect">
            <a:avLst/>
          </a:prstGeom>
          <a:noFill/>
        </p:spPr>
        <p:txBody>
          <a:bodyPr wrap="none" rtlCol="0">
            <a:spAutoFit/>
          </a:bodyPr>
          <a:lstStyle/>
          <a:p>
            <a:r>
              <a:rPr lang="en-US" b="1" dirty="0" smtClean="0">
                <a:solidFill>
                  <a:srgbClr val="C00000"/>
                </a:solidFill>
              </a:rPr>
              <a:t>Differ at multiple </a:t>
            </a:r>
            <a:r>
              <a:rPr lang="en-US" b="1" dirty="0" err="1" smtClean="0">
                <a:solidFill>
                  <a:srgbClr val="C00000"/>
                </a:solidFill>
              </a:rPr>
              <a:t>stereocenters</a:t>
            </a:r>
            <a:endParaRPr lang="en-US" b="1" dirty="0">
              <a:solidFill>
                <a:srgbClr val="C00000"/>
              </a:solidFill>
            </a:endParaRPr>
          </a:p>
        </p:txBody>
      </p:sp>
    </p:spTree>
    <p:extLst>
      <p:ext uri="{BB962C8B-B14F-4D97-AF65-F5344CB8AC3E}">
        <p14:creationId xmlns:p14="http://schemas.microsoft.com/office/powerpoint/2010/main" val="3554685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lstStyle/>
          <a:p>
            <a:r>
              <a:rPr lang="en-US" dirty="0" smtClean="0"/>
              <a:t>Stereoisomers</a:t>
            </a:r>
            <a:endParaRPr lang="en-US" dirty="0"/>
          </a:p>
        </p:txBody>
      </p:sp>
      <p:sp>
        <p:nvSpPr>
          <p:cNvPr id="3" name="Content Placeholder 2"/>
          <p:cNvSpPr>
            <a:spLocks noGrp="1"/>
          </p:cNvSpPr>
          <p:nvPr>
            <p:ph idx="1"/>
          </p:nvPr>
        </p:nvSpPr>
        <p:spPr>
          <a:xfrm>
            <a:off x="3330879" y="4111112"/>
            <a:ext cx="4994939" cy="1357241"/>
          </a:xfrm>
        </p:spPr>
        <p:txBody>
          <a:bodyPr>
            <a:normAutofit fontScale="92500"/>
          </a:bodyPr>
          <a:lstStyle/>
          <a:p>
            <a:r>
              <a:rPr lang="en-US" dirty="0" smtClean="0"/>
              <a:t>Special subclass of </a:t>
            </a:r>
            <a:r>
              <a:rPr lang="en-US" dirty="0" err="1" smtClean="0"/>
              <a:t>diastereomer</a:t>
            </a:r>
            <a:r>
              <a:rPr lang="en-US" dirty="0" smtClean="0"/>
              <a:t> that only differ in stereochemistry at one chiral center</a:t>
            </a:r>
          </a:p>
          <a:p>
            <a:pPr marL="0" indent="0">
              <a:buNone/>
            </a:pPr>
            <a:endParaRPr lang="en-US" baseline="30000" dirty="0"/>
          </a:p>
        </p:txBody>
      </p:sp>
      <p:sp>
        <p:nvSpPr>
          <p:cNvPr id="19" name="Rounded Rectangle 18"/>
          <p:cNvSpPr/>
          <p:nvPr/>
        </p:nvSpPr>
        <p:spPr>
          <a:xfrm>
            <a:off x="3181190" y="1005973"/>
            <a:ext cx="2896880" cy="975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Stereoisomers</a:t>
            </a:r>
            <a:endParaRPr lang="en-US" sz="3200" dirty="0"/>
          </a:p>
        </p:txBody>
      </p:sp>
      <p:sp>
        <p:nvSpPr>
          <p:cNvPr id="20" name="Rounded Rectangle 19"/>
          <p:cNvSpPr/>
          <p:nvPr/>
        </p:nvSpPr>
        <p:spPr>
          <a:xfrm>
            <a:off x="1206393" y="2841818"/>
            <a:ext cx="2896880" cy="97587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Diastereomers</a:t>
            </a:r>
            <a:endParaRPr lang="en-US" sz="3200" dirty="0"/>
          </a:p>
        </p:txBody>
      </p:sp>
      <p:sp>
        <p:nvSpPr>
          <p:cNvPr id="21" name="Rounded Rectangle 20"/>
          <p:cNvSpPr/>
          <p:nvPr/>
        </p:nvSpPr>
        <p:spPr>
          <a:xfrm>
            <a:off x="5105677" y="2841818"/>
            <a:ext cx="2896880" cy="97587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Enantiomers</a:t>
            </a:r>
            <a:endParaRPr lang="en-US" sz="3200" dirty="0"/>
          </a:p>
        </p:txBody>
      </p:sp>
      <p:cxnSp>
        <p:nvCxnSpPr>
          <p:cNvPr id="23" name="Straight Connector 22"/>
          <p:cNvCxnSpPr>
            <a:stCxn id="19" idx="2"/>
          </p:cNvCxnSpPr>
          <p:nvPr/>
        </p:nvCxnSpPr>
        <p:spPr>
          <a:xfrm>
            <a:off x="4629630" y="1981846"/>
            <a:ext cx="0" cy="423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34342" y="2418555"/>
            <a:ext cx="0" cy="423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554117" y="2418555"/>
            <a:ext cx="0" cy="423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34342" y="2418555"/>
            <a:ext cx="39197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18231" y="3817691"/>
            <a:ext cx="0" cy="423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048721" y="4250860"/>
            <a:ext cx="2132469" cy="59776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rPr>
              <a:t>Epimers</a:t>
            </a:r>
            <a:endParaRPr lang="en-US" sz="3200" b="1" dirty="0">
              <a:solidFill>
                <a:schemeClr val="tx1"/>
              </a:solidFill>
            </a:endParaRPr>
          </a:p>
        </p:txBody>
      </p:sp>
    </p:spTree>
    <p:extLst>
      <p:ext uri="{BB962C8B-B14F-4D97-AF65-F5344CB8AC3E}">
        <p14:creationId xmlns:p14="http://schemas.microsoft.com/office/powerpoint/2010/main" val="1901216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511" y="234961"/>
            <a:ext cx="7210332" cy="779462"/>
          </a:xfrm>
        </p:spPr>
        <p:txBody>
          <a:bodyPr>
            <a:normAutofit fontScale="90000"/>
          </a:bodyPr>
          <a:lstStyle/>
          <a:p>
            <a:pPr algn="ctr"/>
            <a:r>
              <a:rPr lang="en-US" b="1" dirty="0" smtClean="0">
                <a:solidFill>
                  <a:srgbClr val="C00000"/>
                </a:solidFill>
              </a:rPr>
              <a:t>Can you identify the </a:t>
            </a:r>
            <a:r>
              <a:rPr lang="en-US" b="1" dirty="0" err="1" smtClean="0">
                <a:solidFill>
                  <a:srgbClr val="C00000"/>
                </a:solidFill>
              </a:rPr>
              <a:t>epimer</a:t>
            </a:r>
            <a:r>
              <a:rPr lang="en-US" b="1" dirty="0" smtClean="0">
                <a:solidFill>
                  <a:srgbClr val="C00000"/>
                </a:solidFill>
              </a:rPr>
              <a:t> pairs of D-</a:t>
            </a:r>
            <a:r>
              <a:rPr lang="en-US" b="1" dirty="0" err="1" smtClean="0">
                <a:solidFill>
                  <a:srgbClr val="C00000"/>
                </a:solidFill>
              </a:rPr>
              <a:t>Allose</a:t>
            </a:r>
            <a:r>
              <a:rPr lang="en-US" b="1" dirty="0" smtClean="0">
                <a:solidFill>
                  <a:srgbClr val="C00000"/>
                </a:solidFill>
              </a:rPr>
              <a:t>?</a:t>
            </a:r>
            <a:endParaRPr lang="en-US" b="1" dirty="0">
              <a:solidFill>
                <a:srgbClr val="C00000"/>
              </a:solidFill>
            </a:endParaRPr>
          </a:p>
        </p:txBody>
      </p:sp>
      <p:grpSp>
        <p:nvGrpSpPr>
          <p:cNvPr id="37" name="Group 36"/>
          <p:cNvGrpSpPr/>
          <p:nvPr/>
        </p:nvGrpSpPr>
        <p:grpSpPr>
          <a:xfrm>
            <a:off x="1492718" y="1515869"/>
            <a:ext cx="489767" cy="1319539"/>
            <a:chOff x="6470197" y="1139352"/>
            <a:chExt cx="921843" cy="2718033"/>
          </a:xfrm>
        </p:grpSpPr>
        <p:sp>
          <p:nvSpPr>
            <p:cNvPr id="38" name="Oval 3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23409" y="2905315"/>
            <a:ext cx="1004762" cy="369332"/>
          </a:xfrm>
          <a:prstGeom prst="rect">
            <a:avLst/>
          </a:prstGeom>
          <a:noFill/>
        </p:spPr>
        <p:txBody>
          <a:bodyPr wrap="none" rtlCol="0">
            <a:spAutoFit/>
          </a:bodyPr>
          <a:lstStyle/>
          <a:p>
            <a:r>
              <a:rPr lang="en-US" b="1" dirty="0" smtClean="0"/>
              <a:t>D-</a:t>
            </a:r>
            <a:r>
              <a:rPr lang="en-US" b="1" dirty="0" err="1" smtClean="0"/>
              <a:t>Altose</a:t>
            </a:r>
            <a:endParaRPr lang="en-US" b="1" dirty="0"/>
          </a:p>
        </p:txBody>
      </p:sp>
      <p:grpSp>
        <p:nvGrpSpPr>
          <p:cNvPr id="45" name="Group 44"/>
          <p:cNvGrpSpPr/>
          <p:nvPr/>
        </p:nvGrpSpPr>
        <p:grpSpPr>
          <a:xfrm>
            <a:off x="2629806" y="3784975"/>
            <a:ext cx="476409" cy="1319539"/>
            <a:chOff x="6484658" y="1139352"/>
            <a:chExt cx="896701" cy="2718033"/>
          </a:xfrm>
        </p:grpSpPr>
        <p:sp>
          <p:nvSpPr>
            <p:cNvPr id="46" name="Oval 4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922326"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297021" y="5146217"/>
            <a:ext cx="1105239" cy="369332"/>
          </a:xfrm>
          <a:prstGeom prst="rect">
            <a:avLst/>
          </a:prstGeom>
          <a:noFill/>
        </p:spPr>
        <p:txBody>
          <a:bodyPr wrap="none" rtlCol="0">
            <a:spAutoFit/>
          </a:bodyPr>
          <a:lstStyle/>
          <a:p>
            <a:r>
              <a:rPr lang="en-US" b="1" dirty="0"/>
              <a:t>L</a:t>
            </a:r>
            <a:r>
              <a:rPr lang="en-US" b="1" dirty="0" smtClean="0"/>
              <a:t>-Glucose</a:t>
            </a:r>
            <a:endParaRPr lang="en-US" b="1" dirty="0"/>
          </a:p>
        </p:txBody>
      </p:sp>
      <p:grpSp>
        <p:nvGrpSpPr>
          <p:cNvPr id="53" name="Group 52"/>
          <p:cNvGrpSpPr/>
          <p:nvPr/>
        </p:nvGrpSpPr>
        <p:grpSpPr>
          <a:xfrm>
            <a:off x="553861" y="1545325"/>
            <a:ext cx="328544" cy="1319539"/>
            <a:chOff x="6773654" y="1139352"/>
            <a:chExt cx="618386" cy="2718033"/>
          </a:xfrm>
        </p:grpSpPr>
        <p:sp>
          <p:nvSpPr>
            <p:cNvPr id="54" name="Oval 5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922327"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38685" y="2880983"/>
            <a:ext cx="982961" cy="369332"/>
          </a:xfrm>
          <a:prstGeom prst="rect">
            <a:avLst/>
          </a:prstGeom>
          <a:noFill/>
        </p:spPr>
        <p:txBody>
          <a:bodyPr wrap="none" rtlCol="0">
            <a:spAutoFit/>
          </a:bodyPr>
          <a:lstStyle/>
          <a:p>
            <a:r>
              <a:rPr lang="en-US" b="1" dirty="0" smtClean="0"/>
              <a:t>D-</a:t>
            </a:r>
            <a:r>
              <a:rPr lang="en-US" b="1" dirty="0" err="1" smtClean="0"/>
              <a:t>Allose</a:t>
            </a:r>
            <a:endParaRPr lang="en-US" b="1" dirty="0"/>
          </a:p>
        </p:txBody>
      </p:sp>
      <p:grpSp>
        <p:nvGrpSpPr>
          <p:cNvPr id="61" name="Group 60"/>
          <p:cNvGrpSpPr/>
          <p:nvPr/>
        </p:nvGrpSpPr>
        <p:grpSpPr>
          <a:xfrm>
            <a:off x="2638360" y="1514589"/>
            <a:ext cx="487759" cy="1319539"/>
            <a:chOff x="6473976" y="1139352"/>
            <a:chExt cx="918064" cy="2718033"/>
          </a:xfrm>
        </p:grpSpPr>
        <p:sp>
          <p:nvSpPr>
            <p:cNvPr id="62" name="Oval 6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2305573" y="2904035"/>
            <a:ext cx="1153329" cy="369332"/>
          </a:xfrm>
          <a:prstGeom prst="rect">
            <a:avLst/>
          </a:prstGeom>
          <a:noFill/>
        </p:spPr>
        <p:txBody>
          <a:bodyPr wrap="none" rtlCol="0">
            <a:spAutoFit/>
          </a:bodyPr>
          <a:lstStyle/>
          <a:p>
            <a:r>
              <a:rPr lang="en-US" b="1" dirty="0" smtClean="0"/>
              <a:t>D-Glucose</a:t>
            </a:r>
            <a:endParaRPr lang="en-US" b="1" dirty="0"/>
          </a:p>
        </p:txBody>
      </p:sp>
      <p:grpSp>
        <p:nvGrpSpPr>
          <p:cNvPr id="69" name="Group 68"/>
          <p:cNvGrpSpPr/>
          <p:nvPr/>
        </p:nvGrpSpPr>
        <p:grpSpPr>
          <a:xfrm>
            <a:off x="3774312" y="1513309"/>
            <a:ext cx="487759" cy="1319539"/>
            <a:chOff x="6473976" y="1139352"/>
            <a:chExt cx="918064" cy="2718033"/>
          </a:xfrm>
        </p:grpSpPr>
        <p:sp>
          <p:nvSpPr>
            <p:cNvPr id="70" name="Oval 6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3008" y="2907364"/>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380053" y="2902755"/>
            <a:ext cx="1293944" cy="369332"/>
          </a:xfrm>
          <a:prstGeom prst="rect">
            <a:avLst/>
          </a:prstGeom>
          <a:noFill/>
        </p:spPr>
        <p:txBody>
          <a:bodyPr wrap="none" rtlCol="0">
            <a:spAutoFit/>
          </a:bodyPr>
          <a:lstStyle/>
          <a:p>
            <a:r>
              <a:rPr lang="en-US" b="1" dirty="0" smtClean="0"/>
              <a:t>D-Mannose</a:t>
            </a:r>
            <a:endParaRPr lang="en-US" b="1" dirty="0"/>
          </a:p>
        </p:txBody>
      </p:sp>
      <p:grpSp>
        <p:nvGrpSpPr>
          <p:cNvPr id="77" name="Group 76"/>
          <p:cNvGrpSpPr/>
          <p:nvPr/>
        </p:nvGrpSpPr>
        <p:grpSpPr>
          <a:xfrm>
            <a:off x="4915954" y="1512029"/>
            <a:ext cx="491777" cy="1319539"/>
            <a:chOff x="6470198" y="1139352"/>
            <a:chExt cx="925623" cy="2718033"/>
          </a:xfrm>
        </p:grpSpPr>
        <p:sp>
          <p:nvSpPr>
            <p:cNvPr id="78" name="Oval 7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36790" y="2403821"/>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7019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623581" y="2901475"/>
            <a:ext cx="1058303" cy="369332"/>
          </a:xfrm>
          <a:prstGeom prst="rect">
            <a:avLst/>
          </a:prstGeom>
          <a:noFill/>
        </p:spPr>
        <p:txBody>
          <a:bodyPr wrap="none" rtlCol="0">
            <a:spAutoFit/>
          </a:bodyPr>
          <a:lstStyle/>
          <a:p>
            <a:r>
              <a:rPr lang="en-US" b="1" dirty="0" smtClean="0"/>
              <a:t>D-</a:t>
            </a:r>
            <a:r>
              <a:rPr lang="en-US" b="1" dirty="0" err="1" smtClean="0"/>
              <a:t>Gulose</a:t>
            </a:r>
            <a:endParaRPr lang="en-US" b="1" dirty="0"/>
          </a:p>
        </p:txBody>
      </p:sp>
      <p:grpSp>
        <p:nvGrpSpPr>
          <p:cNvPr id="85" name="Group 84"/>
          <p:cNvGrpSpPr/>
          <p:nvPr/>
        </p:nvGrpSpPr>
        <p:grpSpPr>
          <a:xfrm>
            <a:off x="6013471" y="1510749"/>
            <a:ext cx="499461" cy="1319539"/>
            <a:chOff x="6470195" y="1139352"/>
            <a:chExt cx="940090" cy="2718033"/>
          </a:xfrm>
        </p:grpSpPr>
        <p:sp>
          <p:nvSpPr>
            <p:cNvPr id="86" name="Oval 8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70197"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0195" y="2907364"/>
              <a:ext cx="45903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5790269" y="2900195"/>
            <a:ext cx="915635" cy="369332"/>
          </a:xfrm>
          <a:prstGeom prst="rect">
            <a:avLst/>
          </a:prstGeom>
          <a:noFill/>
        </p:spPr>
        <p:txBody>
          <a:bodyPr wrap="none" rtlCol="0">
            <a:spAutoFit/>
          </a:bodyPr>
          <a:lstStyle/>
          <a:p>
            <a:r>
              <a:rPr lang="en-US" b="1" dirty="0" smtClean="0"/>
              <a:t>D-</a:t>
            </a:r>
            <a:r>
              <a:rPr lang="en-US" b="1" dirty="0" err="1" smtClean="0"/>
              <a:t>Idose</a:t>
            </a:r>
            <a:endParaRPr lang="en-US" b="1" dirty="0"/>
          </a:p>
        </p:txBody>
      </p:sp>
      <p:grpSp>
        <p:nvGrpSpPr>
          <p:cNvPr id="93" name="Group 92"/>
          <p:cNvGrpSpPr/>
          <p:nvPr/>
        </p:nvGrpSpPr>
        <p:grpSpPr>
          <a:xfrm>
            <a:off x="7034166" y="1509469"/>
            <a:ext cx="489767" cy="1319539"/>
            <a:chOff x="6470197" y="1139352"/>
            <a:chExt cx="921843" cy="2718033"/>
          </a:xfrm>
        </p:grpSpPr>
        <p:sp>
          <p:nvSpPr>
            <p:cNvPr id="94" name="Oval 9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933008" y="197479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6749489" y="2898915"/>
            <a:ext cx="1048685" cy="369332"/>
          </a:xfrm>
          <a:prstGeom prst="rect">
            <a:avLst/>
          </a:prstGeom>
          <a:noFill/>
        </p:spPr>
        <p:txBody>
          <a:bodyPr wrap="none" rtlCol="0">
            <a:spAutoFit/>
          </a:bodyPr>
          <a:lstStyle/>
          <a:p>
            <a:r>
              <a:rPr lang="en-US" b="1" dirty="0" smtClean="0"/>
              <a:t>D-</a:t>
            </a:r>
            <a:r>
              <a:rPr lang="en-US" b="1" dirty="0" err="1" smtClean="0"/>
              <a:t>Galose</a:t>
            </a:r>
            <a:endParaRPr lang="en-US" b="1" dirty="0"/>
          </a:p>
        </p:txBody>
      </p:sp>
      <p:grpSp>
        <p:nvGrpSpPr>
          <p:cNvPr id="101" name="Group 100"/>
          <p:cNvGrpSpPr/>
          <p:nvPr/>
        </p:nvGrpSpPr>
        <p:grpSpPr>
          <a:xfrm>
            <a:off x="8185484" y="1508189"/>
            <a:ext cx="489768" cy="1319539"/>
            <a:chOff x="6470195" y="1139352"/>
            <a:chExt cx="921845" cy="2718033"/>
          </a:xfrm>
        </p:grpSpPr>
        <p:sp>
          <p:nvSpPr>
            <p:cNvPr id="102" name="Oval 10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7019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73976" y="2403821"/>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70197"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933008" y="3404667"/>
              <a:ext cx="45903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7916177" y="2897635"/>
            <a:ext cx="997581" cy="369332"/>
          </a:xfrm>
          <a:prstGeom prst="rect">
            <a:avLst/>
          </a:prstGeom>
          <a:noFill/>
        </p:spPr>
        <p:txBody>
          <a:bodyPr wrap="none" rtlCol="0">
            <a:spAutoFit/>
          </a:bodyPr>
          <a:lstStyle/>
          <a:p>
            <a:r>
              <a:rPr lang="en-US" b="1" dirty="0" smtClean="0"/>
              <a:t>D-</a:t>
            </a:r>
            <a:r>
              <a:rPr lang="en-US" b="1" dirty="0" err="1" smtClean="0"/>
              <a:t>Talose</a:t>
            </a:r>
            <a:endParaRPr lang="en-US" b="1" dirty="0"/>
          </a:p>
        </p:txBody>
      </p:sp>
      <p:grpSp>
        <p:nvGrpSpPr>
          <p:cNvPr id="109" name="Group 108"/>
          <p:cNvGrpSpPr/>
          <p:nvPr/>
        </p:nvGrpSpPr>
        <p:grpSpPr>
          <a:xfrm>
            <a:off x="423218" y="3799063"/>
            <a:ext cx="322868" cy="1319539"/>
            <a:chOff x="6484658" y="1139352"/>
            <a:chExt cx="607705" cy="2718033"/>
          </a:xfrm>
        </p:grpSpPr>
        <p:sp>
          <p:nvSpPr>
            <p:cNvPr id="110" name="Oval 10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stCxn id="11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90325" y="5160305"/>
            <a:ext cx="934871" cy="369332"/>
          </a:xfrm>
          <a:prstGeom prst="rect">
            <a:avLst/>
          </a:prstGeom>
          <a:noFill/>
        </p:spPr>
        <p:txBody>
          <a:bodyPr wrap="none" rtlCol="0">
            <a:spAutoFit/>
          </a:bodyPr>
          <a:lstStyle/>
          <a:p>
            <a:r>
              <a:rPr lang="en-US" b="1" dirty="0" smtClean="0"/>
              <a:t>L-</a:t>
            </a:r>
            <a:r>
              <a:rPr lang="en-US" b="1" dirty="0" err="1" smtClean="0"/>
              <a:t>Allose</a:t>
            </a:r>
            <a:endParaRPr lang="en-US" b="1" dirty="0"/>
          </a:p>
        </p:txBody>
      </p:sp>
      <p:grpSp>
        <p:nvGrpSpPr>
          <p:cNvPr id="117" name="Group 116"/>
          <p:cNvGrpSpPr/>
          <p:nvPr/>
        </p:nvGrpSpPr>
        <p:grpSpPr>
          <a:xfrm>
            <a:off x="1466960" y="3797783"/>
            <a:ext cx="489769" cy="1319539"/>
            <a:chOff x="6484658" y="1139352"/>
            <a:chExt cx="921848" cy="2718033"/>
          </a:xfrm>
        </p:grpSpPr>
        <p:sp>
          <p:nvSpPr>
            <p:cNvPr id="118" name="Oval 11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1234069" y="5159025"/>
            <a:ext cx="956672" cy="369332"/>
          </a:xfrm>
          <a:prstGeom prst="rect">
            <a:avLst/>
          </a:prstGeom>
          <a:noFill/>
        </p:spPr>
        <p:txBody>
          <a:bodyPr wrap="none" rtlCol="0">
            <a:spAutoFit/>
          </a:bodyPr>
          <a:lstStyle/>
          <a:p>
            <a:r>
              <a:rPr lang="en-US" b="1" dirty="0" smtClean="0"/>
              <a:t>L-</a:t>
            </a:r>
            <a:r>
              <a:rPr lang="en-US" b="1" dirty="0" err="1" smtClean="0"/>
              <a:t>Altose</a:t>
            </a:r>
            <a:endParaRPr lang="en-US" b="1" dirty="0"/>
          </a:p>
        </p:txBody>
      </p:sp>
      <p:grpSp>
        <p:nvGrpSpPr>
          <p:cNvPr id="125" name="Group 124"/>
          <p:cNvGrpSpPr/>
          <p:nvPr/>
        </p:nvGrpSpPr>
        <p:grpSpPr>
          <a:xfrm>
            <a:off x="3732460" y="3788819"/>
            <a:ext cx="489769" cy="1319539"/>
            <a:chOff x="6484658" y="1139352"/>
            <a:chExt cx="921848" cy="2718033"/>
          </a:xfrm>
        </p:grpSpPr>
        <p:sp>
          <p:nvSpPr>
            <p:cNvPr id="126" name="Oval 125"/>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947473"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93678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484658"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353573" y="5150061"/>
            <a:ext cx="1245854" cy="369332"/>
          </a:xfrm>
          <a:prstGeom prst="rect">
            <a:avLst/>
          </a:prstGeom>
          <a:noFill/>
        </p:spPr>
        <p:txBody>
          <a:bodyPr wrap="none" rtlCol="0">
            <a:spAutoFit/>
          </a:bodyPr>
          <a:lstStyle/>
          <a:p>
            <a:r>
              <a:rPr lang="en-US" b="1" dirty="0" smtClean="0"/>
              <a:t>L-Mannose</a:t>
            </a:r>
            <a:endParaRPr lang="en-US" b="1" dirty="0"/>
          </a:p>
        </p:txBody>
      </p:sp>
      <p:grpSp>
        <p:nvGrpSpPr>
          <p:cNvPr id="133" name="Group 132"/>
          <p:cNvGrpSpPr/>
          <p:nvPr/>
        </p:nvGrpSpPr>
        <p:grpSpPr>
          <a:xfrm>
            <a:off x="4909391" y="3797783"/>
            <a:ext cx="497452" cy="1319539"/>
            <a:chOff x="6484658" y="1139352"/>
            <a:chExt cx="936308" cy="2718033"/>
          </a:xfrm>
        </p:grpSpPr>
        <p:sp>
          <p:nvSpPr>
            <p:cNvPr id="134" name="Oval 133"/>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4638081" y="5159025"/>
            <a:ext cx="1010213" cy="369332"/>
          </a:xfrm>
          <a:prstGeom prst="rect">
            <a:avLst/>
          </a:prstGeom>
          <a:noFill/>
        </p:spPr>
        <p:txBody>
          <a:bodyPr wrap="none" rtlCol="0">
            <a:spAutoFit/>
          </a:bodyPr>
          <a:lstStyle/>
          <a:p>
            <a:r>
              <a:rPr lang="en-US" b="1" dirty="0" smtClean="0"/>
              <a:t>L-</a:t>
            </a:r>
            <a:r>
              <a:rPr lang="en-US" b="1" dirty="0" err="1" smtClean="0"/>
              <a:t>Gulose</a:t>
            </a:r>
            <a:endParaRPr lang="en-US" b="1" dirty="0"/>
          </a:p>
        </p:txBody>
      </p:sp>
      <p:grpSp>
        <p:nvGrpSpPr>
          <p:cNvPr id="141" name="Group 140"/>
          <p:cNvGrpSpPr/>
          <p:nvPr/>
        </p:nvGrpSpPr>
        <p:grpSpPr>
          <a:xfrm>
            <a:off x="5983871" y="3796503"/>
            <a:ext cx="497453" cy="1319539"/>
            <a:chOff x="6484658" y="1139352"/>
            <a:chExt cx="936310" cy="2718033"/>
          </a:xfrm>
        </p:grpSpPr>
        <p:sp>
          <p:nvSpPr>
            <p:cNvPr id="142" name="Oval 141"/>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61935"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488439"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5781717" y="5157745"/>
            <a:ext cx="867545" cy="369332"/>
          </a:xfrm>
          <a:prstGeom prst="rect">
            <a:avLst/>
          </a:prstGeom>
          <a:noFill/>
        </p:spPr>
        <p:txBody>
          <a:bodyPr wrap="none" rtlCol="0">
            <a:spAutoFit/>
          </a:bodyPr>
          <a:lstStyle/>
          <a:p>
            <a:r>
              <a:rPr lang="en-US" b="1" dirty="0" smtClean="0"/>
              <a:t>L-</a:t>
            </a:r>
            <a:r>
              <a:rPr lang="en-US" b="1" dirty="0" err="1" smtClean="0"/>
              <a:t>Idose</a:t>
            </a:r>
            <a:endParaRPr lang="en-US" b="1" dirty="0"/>
          </a:p>
        </p:txBody>
      </p:sp>
      <p:grpSp>
        <p:nvGrpSpPr>
          <p:cNvPr id="149" name="Group 148"/>
          <p:cNvGrpSpPr/>
          <p:nvPr/>
        </p:nvGrpSpPr>
        <p:grpSpPr>
          <a:xfrm>
            <a:off x="7028895" y="3796503"/>
            <a:ext cx="497452" cy="1319539"/>
            <a:chOff x="6484658" y="1139352"/>
            <a:chExt cx="936308" cy="2718033"/>
          </a:xfrm>
        </p:grpSpPr>
        <p:sp>
          <p:nvSpPr>
            <p:cNvPr id="150" name="Oval 149"/>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484660"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6757585" y="515774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grpSp>
        <p:nvGrpSpPr>
          <p:cNvPr id="157" name="Group 156"/>
          <p:cNvGrpSpPr/>
          <p:nvPr/>
        </p:nvGrpSpPr>
        <p:grpSpPr>
          <a:xfrm>
            <a:off x="8118741" y="3795223"/>
            <a:ext cx="497452" cy="1319539"/>
            <a:chOff x="6484658" y="1139352"/>
            <a:chExt cx="936308" cy="2718033"/>
          </a:xfrm>
        </p:grpSpPr>
        <p:sp>
          <p:nvSpPr>
            <p:cNvPr id="158" name="Oval 157"/>
            <p:cNvSpPr/>
            <p:nvPr/>
          </p:nvSpPr>
          <p:spPr>
            <a:xfrm>
              <a:off x="6773654" y="1139352"/>
              <a:ext cx="318709" cy="320614"/>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4"/>
            </p:cNvCxnSpPr>
            <p:nvPr/>
          </p:nvCxnSpPr>
          <p:spPr>
            <a:xfrm flipH="1">
              <a:off x="6933008" y="1459966"/>
              <a:ext cx="1" cy="239741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947472" y="197479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951252" y="2403821"/>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61933" y="2907364"/>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84658" y="3404666"/>
              <a:ext cx="459033"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7847433" y="5156465"/>
            <a:ext cx="1000595" cy="369332"/>
          </a:xfrm>
          <a:prstGeom prst="rect">
            <a:avLst/>
          </a:prstGeom>
          <a:noFill/>
        </p:spPr>
        <p:txBody>
          <a:bodyPr wrap="none" rtlCol="0">
            <a:spAutoFit/>
          </a:bodyPr>
          <a:lstStyle/>
          <a:p>
            <a:r>
              <a:rPr lang="en-US" b="1" dirty="0" smtClean="0"/>
              <a:t>L-</a:t>
            </a:r>
            <a:r>
              <a:rPr lang="en-US" b="1" dirty="0" err="1" smtClean="0"/>
              <a:t>Galose</a:t>
            </a:r>
            <a:endParaRPr lang="en-US" b="1" dirty="0"/>
          </a:p>
        </p:txBody>
      </p:sp>
      <p:sp>
        <p:nvSpPr>
          <p:cNvPr id="3" name="Rectangle 2"/>
          <p:cNvSpPr/>
          <p:nvPr/>
        </p:nvSpPr>
        <p:spPr>
          <a:xfrm>
            <a:off x="187363" y="1329338"/>
            <a:ext cx="927661" cy="1944029"/>
          </a:xfrm>
          <a:prstGeom prst="rect">
            <a:avLst/>
          </a:prstGeom>
          <a:solidFill>
            <a:srgbClr val="C0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896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280" y="153193"/>
            <a:ext cx="2629207" cy="779462"/>
          </a:xfrm>
        </p:spPr>
        <p:txBody>
          <a:bodyPr>
            <a:normAutofit/>
          </a:bodyPr>
          <a:lstStyle/>
          <a:p>
            <a:pPr algn="ctr"/>
            <a:r>
              <a:rPr lang="en-US" sz="2400" b="1" dirty="0" smtClean="0">
                <a:latin typeface="+mn-lt"/>
              </a:rPr>
              <a:t>Common Aldoses in Nature</a:t>
            </a:r>
            <a:endParaRPr lang="en-US" sz="2400" b="1"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52" y="0"/>
            <a:ext cx="7906871" cy="5683064"/>
          </a:xfrm>
          <a:prstGeom prst="rect">
            <a:avLst/>
          </a:prstGeom>
        </p:spPr>
      </p:pic>
      <p:sp>
        <p:nvSpPr>
          <p:cNvPr id="5" name="Rectangle 4"/>
          <p:cNvSpPr/>
          <p:nvPr/>
        </p:nvSpPr>
        <p:spPr>
          <a:xfrm>
            <a:off x="3704954" y="677867"/>
            <a:ext cx="1728037" cy="307777"/>
          </a:xfrm>
          <a:prstGeom prst="rect">
            <a:avLst/>
          </a:prstGeom>
          <a:solidFill>
            <a:schemeClr val="bg1"/>
          </a:solidFill>
        </p:spPr>
        <p:txBody>
          <a:bodyPr wrap="none">
            <a:spAutoFit/>
          </a:bodyPr>
          <a:lstStyle/>
          <a:p>
            <a:r>
              <a:rPr lang="en-US" sz="1400" b="1" cap="small" dirty="0"/>
              <a:t>D</a:t>
            </a:r>
            <a:r>
              <a:rPr lang="en-US" sz="1400" b="1" dirty="0"/>
              <a:t>-(+)-glyceraldehyde</a:t>
            </a:r>
          </a:p>
        </p:txBody>
      </p:sp>
      <p:sp>
        <p:nvSpPr>
          <p:cNvPr id="6" name="Rectangle 5"/>
          <p:cNvSpPr/>
          <p:nvPr/>
        </p:nvSpPr>
        <p:spPr>
          <a:xfrm>
            <a:off x="1844093" y="2014889"/>
            <a:ext cx="1328697" cy="307777"/>
          </a:xfrm>
          <a:prstGeom prst="rect">
            <a:avLst/>
          </a:prstGeom>
          <a:solidFill>
            <a:schemeClr val="bg1"/>
          </a:solidFill>
        </p:spPr>
        <p:txBody>
          <a:bodyPr wrap="none">
            <a:spAutoFit/>
          </a:bodyPr>
          <a:lstStyle/>
          <a:p>
            <a:r>
              <a:rPr lang="en-US" sz="1400" b="1" cap="small" dirty="0"/>
              <a:t>D</a:t>
            </a:r>
            <a:r>
              <a:rPr lang="en-US" sz="1400" b="1" dirty="0"/>
              <a:t>-(−)-</a:t>
            </a:r>
            <a:r>
              <a:rPr lang="en-US" sz="1400" b="1" dirty="0" err="1"/>
              <a:t>erythrose</a:t>
            </a:r>
            <a:endParaRPr lang="en-US" sz="1400" b="1" dirty="0"/>
          </a:p>
        </p:txBody>
      </p:sp>
      <p:sp>
        <p:nvSpPr>
          <p:cNvPr id="7" name="Rectangle 6"/>
          <p:cNvSpPr/>
          <p:nvPr/>
        </p:nvSpPr>
        <p:spPr>
          <a:xfrm>
            <a:off x="6001921" y="2014889"/>
            <a:ext cx="1178143" cy="307777"/>
          </a:xfrm>
          <a:prstGeom prst="rect">
            <a:avLst/>
          </a:prstGeom>
          <a:solidFill>
            <a:schemeClr val="bg1"/>
          </a:solidFill>
        </p:spPr>
        <p:txBody>
          <a:bodyPr wrap="none">
            <a:spAutoFit/>
          </a:bodyPr>
          <a:lstStyle/>
          <a:p>
            <a:r>
              <a:rPr lang="en-US" sz="1400" b="1" cap="small" dirty="0"/>
              <a:t>D</a:t>
            </a:r>
            <a:r>
              <a:rPr lang="en-US" sz="1400" b="1" dirty="0"/>
              <a:t>-(−)-</a:t>
            </a:r>
            <a:r>
              <a:rPr lang="en-US" sz="1400" b="1" dirty="0" err="1"/>
              <a:t>threose</a:t>
            </a:r>
            <a:endParaRPr lang="en-US" sz="1400" b="1" dirty="0"/>
          </a:p>
        </p:txBody>
      </p:sp>
      <p:sp>
        <p:nvSpPr>
          <p:cNvPr id="8" name="Rectangle 7"/>
          <p:cNvSpPr/>
          <p:nvPr/>
        </p:nvSpPr>
        <p:spPr>
          <a:xfrm>
            <a:off x="1052472" y="3613168"/>
            <a:ext cx="1072730" cy="307777"/>
          </a:xfrm>
          <a:prstGeom prst="rect">
            <a:avLst/>
          </a:prstGeom>
          <a:solidFill>
            <a:schemeClr val="bg1"/>
          </a:solidFill>
        </p:spPr>
        <p:txBody>
          <a:bodyPr wrap="none">
            <a:spAutoFit/>
          </a:bodyPr>
          <a:lstStyle/>
          <a:p>
            <a:r>
              <a:rPr lang="en-US" sz="1400" b="1" cap="small" dirty="0"/>
              <a:t>D</a:t>
            </a:r>
            <a:r>
              <a:rPr lang="en-US" sz="1400" b="1" dirty="0"/>
              <a:t>-(−)-ribose</a:t>
            </a:r>
          </a:p>
        </p:txBody>
      </p:sp>
      <p:sp>
        <p:nvSpPr>
          <p:cNvPr id="9" name="Rectangle 8"/>
          <p:cNvSpPr/>
          <p:nvPr/>
        </p:nvSpPr>
        <p:spPr>
          <a:xfrm>
            <a:off x="2911908" y="3620852"/>
            <a:ext cx="1341265" cy="307777"/>
          </a:xfrm>
          <a:prstGeom prst="rect">
            <a:avLst/>
          </a:prstGeom>
          <a:solidFill>
            <a:schemeClr val="bg1"/>
          </a:solidFill>
        </p:spPr>
        <p:txBody>
          <a:bodyPr wrap="none">
            <a:spAutoFit/>
          </a:bodyPr>
          <a:lstStyle/>
          <a:p>
            <a:r>
              <a:rPr lang="en-US" sz="1400" b="1" cap="small" dirty="0"/>
              <a:t>D</a:t>
            </a:r>
            <a:r>
              <a:rPr lang="en-US" sz="1400" b="1" dirty="0"/>
              <a:t>-(−)-arabinose</a:t>
            </a:r>
          </a:p>
        </p:txBody>
      </p:sp>
      <p:sp>
        <p:nvSpPr>
          <p:cNvPr id="10" name="Rectangle 9"/>
          <p:cNvSpPr/>
          <p:nvPr/>
        </p:nvSpPr>
        <p:spPr>
          <a:xfrm>
            <a:off x="5039879" y="3620852"/>
            <a:ext cx="1079142" cy="307777"/>
          </a:xfrm>
          <a:prstGeom prst="rect">
            <a:avLst/>
          </a:prstGeom>
          <a:solidFill>
            <a:schemeClr val="bg1"/>
          </a:solidFill>
        </p:spPr>
        <p:txBody>
          <a:bodyPr wrap="none">
            <a:spAutoFit/>
          </a:bodyPr>
          <a:lstStyle/>
          <a:p>
            <a:r>
              <a:rPr lang="en-US" sz="1400" b="1" cap="small" dirty="0"/>
              <a:t>D</a:t>
            </a:r>
            <a:r>
              <a:rPr lang="en-US" sz="1400" b="1" dirty="0"/>
              <a:t>-(+)-xylose</a:t>
            </a:r>
          </a:p>
        </p:txBody>
      </p:sp>
      <p:sp>
        <p:nvSpPr>
          <p:cNvPr id="11" name="Rectangle 10"/>
          <p:cNvSpPr/>
          <p:nvPr/>
        </p:nvSpPr>
        <p:spPr>
          <a:xfrm>
            <a:off x="7048326" y="3620852"/>
            <a:ext cx="1075038" cy="307777"/>
          </a:xfrm>
          <a:prstGeom prst="rect">
            <a:avLst/>
          </a:prstGeom>
          <a:solidFill>
            <a:schemeClr val="bg1"/>
          </a:solidFill>
        </p:spPr>
        <p:txBody>
          <a:bodyPr wrap="none">
            <a:spAutoFit/>
          </a:bodyPr>
          <a:lstStyle/>
          <a:p>
            <a:r>
              <a:rPr lang="en-US" sz="1400" b="1" cap="small" dirty="0"/>
              <a:t>D</a:t>
            </a:r>
            <a:r>
              <a:rPr lang="en-US" sz="1400" b="1" dirty="0"/>
              <a:t>-(−)-</a:t>
            </a:r>
            <a:r>
              <a:rPr lang="en-US" sz="1400" b="1" dirty="0" err="1"/>
              <a:t>lyxose</a:t>
            </a:r>
            <a:endParaRPr lang="en-US" sz="1400" b="1" dirty="0"/>
          </a:p>
        </p:txBody>
      </p:sp>
      <p:sp>
        <p:nvSpPr>
          <p:cNvPr id="12" name="Rectangle 11"/>
          <p:cNvSpPr/>
          <p:nvPr/>
        </p:nvSpPr>
        <p:spPr>
          <a:xfrm>
            <a:off x="572460" y="5343826"/>
            <a:ext cx="982961" cy="292388"/>
          </a:xfrm>
          <a:prstGeom prst="rect">
            <a:avLst/>
          </a:prstGeom>
          <a:solidFill>
            <a:schemeClr val="bg1"/>
          </a:solidFill>
        </p:spPr>
        <p:txBody>
          <a:bodyPr wrap="none">
            <a:spAutoFit/>
          </a:bodyPr>
          <a:lstStyle/>
          <a:p>
            <a:r>
              <a:rPr lang="en-US" sz="1300" b="1" cap="small" dirty="0"/>
              <a:t>D</a:t>
            </a:r>
            <a:r>
              <a:rPr lang="en-US" sz="1300" b="1" dirty="0"/>
              <a:t>-(+)-</a:t>
            </a:r>
            <a:r>
              <a:rPr lang="en-US" sz="1300" b="1" dirty="0" err="1"/>
              <a:t>allose</a:t>
            </a:r>
            <a:endParaRPr lang="en-US" sz="1300" b="1" dirty="0"/>
          </a:p>
        </p:txBody>
      </p:sp>
      <p:sp>
        <p:nvSpPr>
          <p:cNvPr id="13" name="Rectangle 12"/>
          <p:cNvSpPr/>
          <p:nvPr/>
        </p:nvSpPr>
        <p:spPr>
          <a:xfrm>
            <a:off x="1519681" y="5351509"/>
            <a:ext cx="1056251" cy="292388"/>
          </a:xfrm>
          <a:prstGeom prst="rect">
            <a:avLst/>
          </a:prstGeom>
          <a:solidFill>
            <a:schemeClr val="bg1"/>
          </a:solidFill>
        </p:spPr>
        <p:txBody>
          <a:bodyPr wrap="none">
            <a:spAutoFit/>
          </a:bodyPr>
          <a:lstStyle/>
          <a:p>
            <a:r>
              <a:rPr lang="en-US" sz="1300" b="1" cap="small" dirty="0"/>
              <a:t>D</a:t>
            </a:r>
            <a:r>
              <a:rPr lang="en-US" sz="1300" b="1" dirty="0"/>
              <a:t>-(+)-</a:t>
            </a:r>
            <a:r>
              <a:rPr lang="en-US" sz="1300" b="1" dirty="0" err="1"/>
              <a:t>altrose</a:t>
            </a:r>
            <a:endParaRPr lang="en-US" sz="1300" b="1" dirty="0"/>
          </a:p>
        </p:txBody>
      </p:sp>
      <p:sp>
        <p:nvSpPr>
          <p:cNvPr id="14" name="Rectangle 13"/>
          <p:cNvSpPr/>
          <p:nvPr/>
        </p:nvSpPr>
        <p:spPr>
          <a:xfrm>
            <a:off x="2513890" y="5351508"/>
            <a:ext cx="1097545" cy="292388"/>
          </a:xfrm>
          <a:prstGeom prst="rect">
            <a:avLst/>
          </a:prstGeom>
          <a:solidFill>
            <a:schemeClr val="bg1"/>
          </a:solidFill>
        </p:spPr>
        <p:txBody>
          <a:bodyPr wrap="none">
            <a:spAutoFit/>
          </a:bodyPr>
          <a:lstStyle/>
          <a:p>
            <a:r>
              <a:rPr lang="en-US" sz="1300" b="1" cap="small" dirty="0"/>
              <a:t>D</a:t>
            </a:r>
            <a:r>
              <a:rPr lang="en-US" sz="1300" b="1" dirty="0"/>
              <a:t>-(+)-glucose</a:t>
            </a:r>
          </a:p>
        </p:txBody>
      </p:sp>
      <p:sp>
        <p:nvSpPr>
          <p:cNvPr id="15" name="Rectangle 14"/>
          <p:cNvSpPr/>
          <p:nvPr/>
        </p:nvSpPr>
        <p:spPr>
          <a:xfrm>
            <a:off x="3534401" y="5343826"/>
            <a:ext cx="1215397" cy="292388"/>
          </a:xfrm>
          <a:prstGeom prst="rect">
            <a:avLst/>
          </a:prstGeom>
          <a:solidFill>
            <a:schemeClr val="bg1"/>
          </a:solidFill>
        </p:spPr>
        <p:txBody>
          <a:bodyPr wrap="none">
            <a:spAutoFit/>
          </a:bodyPr>
          <a:lstStyle/>
          <a:p>
            <a:r>
              <a:rPr lang="en-US" sz="1300" b="1" cap="small" dirty="0"/>
              <a:t>D</a:t>
            </a:r>
            <a:r>
              <a:rPr lang="en-US" sz="1300" b="1" dirty="0"/>
              <a:t>-(+)-mannose</a:t>
            </a:r>
          </a:p>
        </p:txBody>
      </p:sp>
      <p:sp>
        <p:nvSpPr>
          <p:cNvPr id="16" name="Rectangle 15"/>
          <p:cNvSpPr/>
          <p:nvPr/>
        </p:nvSpPr>
        <p:spPr>
          <a:xfrm>
            <a:off x="4659303" y="5351508"/>
            <a:ext cx="1018227" cy="292388"/>
          </a:xfrm>
          <a:prstGeom prst="rect">
            <a:avLst/>
          </a:prstGeom>
          <a:solidFill>
            <a:schemeClr val="bg1"/>
          </a:solidFill>
        </p:spPr>
        <p:txBody>
          <a:bodyPr wrap="none">
            <a:spAutoFit/>
          </a:bodyPr>
          <a:lstStyle/>
          <a:p>
            <a:r>
              <a:rPr lang="en-US" sz="1300" b="1" cap="small" dirty="0"/>
              <a:t>D</a:t>
            </a:r>
            <a:r>
              <a:rPr lang="en-US" sz="1300" b="1" dirty="0"/>
              <a:t>-(−)-</a:t>
            </a:r>
            <a:r>
              <a:rPr lang="en-US" sz="1300" b="1" dirty="0" err="1"/>
              <a:t>gulose</a:t>
            </a:r>
            <a:endParaRPr lang="en-US" sz="1300" b="1" dirty="0"/>
          </a:p>
        </p:txBody>
      </p:sp>
      <p:sp>
        <p:nvSpPr>
          <p:cNvPr id="17" name="Rectangle 16"/>
          <p:cNvSpPr/>
          <p:nvPr/>
        </p:nvSpPr>
        <p:spPr>
          <a:xfrm>
            <a:off x="5610957" y="5343826"/>
            <a:ext cx="949299" cy="292388"/>
          </a:xfrm>
          <a:prstGeom prst="rect">
            <a:avLst/>
          </a:prstGeom>
          <a:solidFill>
            <a:schemeClr val="bg1"/>
          </a:solidFill>
        </p:spPr>
        <p:txBody>
          <a:bodyPr wrap="none">
            <a:spAutoFit/>
          </a:bodyPr>
          <a:lstStyle/>
          <a:p>
            <a:r>
              <a:rPr lang="en-US" sz="1300" b="1" cap="small" dirty="0"/>
              <a:t>D</a:t>
            </a:r>
            <a:r>
              <a:rPr lang="en-US" sz="1300" b="1" dirty="0"/>
              <a:t>-(−)-</a:t>
            </a:r>
            <a:r>
              <a:rPr lang="en-US" sz="1300" b="1" dirty="0" err="1"/>
              <a:t>idose</a:t>
            </a:r>
            <a:endParaRPr lang="en-US" sz="1300" b="1" dirty="0"/>
          </a:p>
        </p:txBody>
      </p:sp>
      <p:sp>
        <p:nvSpPr>
          <p:cNvPr id="18" name="Rectangle 17"/>
          <p:cNvSpPr/>
          <p:nvPr/>
        </p:nvSpPr>
        <p:spPr>
          <a:xfrm>
            <a:off x="6459064" y="5351508"/>
            <a:ext cx="1225400" cy="292388"/>
          </a:xfrm>
          <a:prstGeom prst="rect">
            <a:avLst/>
          </a:prstGeom>
          <a:solidFill>
            <a:schemeClr val="bg1"/>
          </a:solidFill>
        </p:spPr>
        <p:txBody>
          <a:bodyPr wrap="none">
            <a:spAutoFit/>
          </a:bodyPr>
          <a:lstStyle/>
          <a:p>
            <a:r>
              <a:rPr lang="en-US" sz="1300" b="1" cap="small" dirty="0"/>
              <a:t>D</a:t>
            </a:r>
            <a:r>
              <a:rPr lang="en-US" sz="1300" b="1" dirty="0"/>
              <a:t>-(+)-galactose</a:t>
            </a:r>
          </a:p>
        </p:txBody>
      </p:sp>
      <p:sp>
        <p:nvSpPr>
          <p:cNvPr id="19" name="Rectangle 18"/>
          <p:cNvSpPr/>
          <p:nvPr/>
        </p:nvSpPr>
        <p:spPr>
          <a:xfrm>
            <a:off x="7593529" y="5351508"/>
            <a:ext cx="997389" cy="292388"/>
          </a:xfrm>
          <a:prstGeom prst="rect">
            <a:avLst/>
          </a:prstGeom>
          <a:solidFill>
            <a:schemeClr val="bg1"/>
          </a:solidFill>
        </p:spPr>
        <p:txBody>
          <a:bodyPr wrap="none">
            <a:spAutoFit/>
          </a:bodyPr>
          <a:lstStyle/>
          <a:p>
            <a:r>
              <a:rPr lang="en-US" sz="1300" b="1" cap="small" dirty="0"/>
              <a:t>D</a:t>
            </a:r>
            <a:r>
              <a:rPr lang="en-US" sz="1300" b="1" dirty="0"/>
              <a:t>-(+)-</a:t>
            </a:r>
            <a:r>
              <a:rPr lang="en-US" sz="1300" b="1" dirty="0" err="1"/>
              <a:t>talose</a:t>
            </a:r>
            <a:endParaRPr lang="en-US" sz="1300" b="1" dirty="0"/>
          </a:p>
        </p:txBody>
      </p:sp>
      <p:sp>
        <p:nvSpPr>
          <p:cNvPr id="20" name="Title 1"/>
          <p:cNvSpPr txBox="1">
            <a:spLocks/>
          </p:cNvSpPr>
          <p:nvPr/>
        </p:nvSpPr>
        <p:spPr>
          <a:xfrm>
            <a:off x="3288158" y="1389315"/>
            <a:ext cx="2629207" cy="779462"/>
          </a:xfrm>
          <a:prstGeom prst="rect">
            <a:avLst/>
          </a:prstGeom>
          <a:solidFill>
            <a:schemeClr val="accent1">
              <a:lumMod val="40000"/>
              <a:lumOff val="60000"/>
            </a:schemeClr>
          </a:solidFill>
          <a:ln w="25400">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latin typeface="+mn-lt"/>
              </a:rPr>
              <a:t>Be Able to Site Recognize the highlighted sugars</a:t>
            </a:r>
            <a:endParaRPr lang="en-US" sz="1800" b="1" dirty="0">
              <a:latin typeface="+mn-lt"/>
            </a:endParaRPr>
          </a:p>
        </p:txBody>
      </p:sp>
      <p:sp>
        <p:nvSpPr>
          <p:cNvPr id="21" name="Rectangle 20"/>
          <p:cNvSpPr/>
          <p:nvPr/>
        </p:nvSpPr>
        <p:spPr>
          <a:xfrm>
            <a:off x="3611435" y="92209"/>
            <a:ext cx="1898017" cy="893436"/>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11372" y="2680564"/>
            <a:ext cx="1088098" cy="1240381"/>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18612" y="4118812"/>
            <a:ext cx="2197585" cy="1517402"/>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510104" y="4103411"/>
            <a:ext cx="1098793" cy="1517402"/>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0" y="5666201"/>
            <a:ext cx="2529410" cy="307777"/>
          </a:xfrm>
          <a:prstGeom prst="rect">
            <a:avLst/>
          </a:prstGeom>
        </p:spPr>
        <p:txBody>
          <a:bodyPr wrap="none">
            <a:spAutoFit/>
          </a:bodyPr>
          <a:lstStyle/>
          <a:p>
            <a:r>
              <a:rPr lang="en-US" sz="1400" b="1" dirty="0" smtClean="0"/>
              <a:t>Image Modified from</a:t>
            </a:r>
            <a:r>
              <a:rPr lang="en-US" sz="1400" b="1" dirty="0" smtClean="0">
                <a:hlinkClick r:id="rId4" tooltip="User:Yikrazuul"/>
              </a:rPr>
              <a:t>: </a:t>
            </a:r>
            <a:r>
              <a:rPr lang="en-US" sz="1400" b="1" dirty="0" err="1" smtClean="0">
                <a:hlinkClick r:id="rId4" tooltip="User:Yikrazuul"/>
              </a:rPr>
              <a:t>Yikrazuul</a:t>
            </a:r>
            <a:endParaRPr lang="en-US" sz="1400" b="1" dirty="0"/>
          </a:p>
        </p:txBody>
      </p:sp>
    </p:spTree>
    <p:extLst>
      <p:ext uri="{BB962C8B-B14F-4D97-AF65-F5344CB8AC3E}">
        <p14:creationId xmlns:p14="http://schemas.microsoft.com/office/powerpoint/2010/main" val="4229222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726" y="32598"/>
            <a:ext cx="4109877" cy="5938772"/>
          </a:xfrm>
          <a:prstGeom prst="rect">
            <a:avLst/>
          </a:prstGeom>
        </p:spPr>
      </p:pic>
      <p:sp>
        <p:nvSpPr>
          <p:cNvPr id="2" name="Title 1"/>
          <p:cNvSpPr>
            <a:spLocks noGrp="1"/>
          </p:cNvSpPr>
          <p:nvPr>
            <p:ph type="title"/>
          </p:nvPr>
        </p:nvSpPr>
        <p:spPr>
          <a:xfrm>
            <a:off x="5992280" y="153193"/>
            <a:ext cx="2629207" cy="779462"/>
          </a:xfrm>
        </p:spPr>
        <p:txBody>
          <a:bodyPr>
            <a:normAutofit/>
          </a:bodyPr>
          <a:lstStyle/>
          <a:p>
            <a:pPr algn="ctr"/>
            <a:r>
              <a:rPr lang="en-US" sz="2400" b="1" dirty="0" smtClean="0">
                <a:latin typeface="+mn-lt"/>
              </a:rPr>
              <a:t>Common Ketoses in Nature</a:t>
            </a:r>
            <a:endParaRPr lang="en-US" sz="2400" b="1" dirty="0">
              <a:latin typeface="+mn-lt"/>
            </a:endParaRPr>
          </a:p>
        </p:txBody>
      </p:sp>
      <p:sp>
        <p:nvSpPr>
          <p:cNvPr id="10" name="Rectangle 9"/>
          <p:cNvSpPr/>
          <p:nvPr/>
        </p:nvSpPr>
        <p:spPr>
          <a:xfrm>
            <a:off x="5214808" y="3859997"/>
            <a:ext cx="963725" cy="307777"/>
          </a:xfrm>
          <a:prstGeom prst="rect">
            <a:avLst/>
          </a:prstGeom>
          <a:solidFill>
            <a:schemeClr val="bg1"/>
          </a:solidFill>
        </p:spPr>
        <p:txBody>
          <a:bodyPr wrap="none">
            <a:spAutoFit/>
          </a:bodyPr>
          <a:lstStyle/>
          <a:p>
            <a:r>
              <a:rPr lang="en-US" sz="1400" b="1" dirty="0"/>
              <a:t>D-</a:t>
            </a:r>
            <a:r>
              <a:rPr lang="en-US" sz="1400" b="1" dirty="0" err="1"/>
              <a:t>xylulose</a:t>
            </a:r>
            <a:endParaRPr lang="en-US" sz="1400" b="1" dirty="0"/>
          </a:p>
        </p:txBody>
      </p:sp>
      <p:sp>
        <p:nvSpPr>
          <p:cNvPr id="11" name="Rectangle 10"/>
          <p:cNvSpPr/>
          <p:nvPr/>
        </p:nvSpPr>
        <p:spPr>
          <a:xfrm>
            <a:off x="2484726" y="5656492"/>
            <a:ext cx="897810" cy="307777"/>
          </a:xfrm>
          <a:prstGeom prst="rect">
            <a:avLst/>
          </a:prstGeom>
          <a:solidFill>
            <a:schemeClr val="bg1"/>
          </a:solidFill>
        </p:spPr>
        <p:txBody>
          <a:bodyPr wrap="none">
            <a:spAutoFit/>
          </a:bodyPr>
          <a:lstStyle/>
          <a:p>
            <a:r>
              <a:rPr lang="en-US" sz="1400" b="1" dirty="0"/>
              <a:t>D-</a:t>
            </a:r>
            <a:r>
              <a:rPr lang="en-US" sz="1400" b="1" dirty="0" err="1"/>
              <a:t>psicose</a:t>
            </a:r>
            <a:endParaRPr lang="en-US" sz="1400" b="1" dirty="0"/>
          </a:p>
        </p:txBody>
      </p:sp>
      <p:sp>
        <p:nvSpPr>
          <p:cNvPr id="16" name="Rectangle 15"/>
          <p:cNvSpPr/>
          <p:nvPr/>
        </p:nvSpPr>
        <p:spPr>
          <a:xfrm>
            <a:off x="3512538" y="5656491"/>
            <a:ext cx="963597" cy="307777"/>
          </a:xfrm>
          <a:prstGeom prst="rect">
            <a:avLst/>
          </a:prstGeom>
          <a:solidFill>
            <a:schemeClr val="bg1"/>
          </a:solidFill>
        </p:spPr>
        <p:txBody>
          <a:bodyPr wrap="none">
            <a:spAutoFit/>
          </a:bodyPr>
          <a:lstStyle/>
          <a:p>
            <a:r>
              <a:rPr lang="en-US" sz="1400" b="1" dirty="0"/>
              <a:t>D-fructose</a:t>
            </a:r>
            <a:endParaRPr lang="en-US" sz="1300" b="1" dirty="0"/>
          </a:p>
        </p:txBody>
      </p:sp>
      <p:sp>
        <p:nvSpPr>
          <p:cNvPr id="17" name="Rectangle 16"/>
          <p:cNvSpPr/>
          <p:nvPr/>
        </p:nvSpPr>
        <p:spPr>
          <a:xfrm>
            <a:off x="2974619" y="3896733"/>
            <a:ext cx="957313" cy="307777"/>
          </a:xfrm>
          <a:prstGeom prst="rect">
            <a:avLst/>
          </a:prstGeom>
          <a:solidFill>
            <a:schemeClr val="bg1"/>
          </a:solidFill>
        </p:spPr>
        <p:txBody>
          <a:bodyPr wrap="none">
            <a:spAutoFit/>
          </a:bodyPr>
          <a:lstStyle/>
          <a:p>
            <a:r>
              <a:rPr lang="en-US" sz="1400" b="1" dirty="0"/>
              <a:t>D-ribulose</a:t>
            </a:r>
            <a:endParaRPr lang="en-US" sz="1300" b="1" dirty="0"/>
          </a:p>
        </p:txBody>
      </p:sp>
      <p:sp>
        <p:nvSpPr>
          <p:cNvPr id="18" name="Rectangle 17"/>
          <p:cNvSpPr/>
          <p:nvPr/>
        </p:nvSpPr>
        <p:spPr>
          <a:xfrm>
            <a:off x="4729065" y="5647639"/>
            <a:ext cx="939681" cy="307777"/>
          </a:xfrm>
          <a:prstGeom prst="rect">
            <a:avLst/>
          </a:prstGeom>
          <a:solidFill>
            <a:schemeClr val="bg1"/>
          </a:solidFill>
        </p:spPr>
        <p:txBody>
          <a:bodyPr wrap="none">
            <a:spAutoFit/>
          </a:bodyPr>
          <a:lstStyle/>
          <a:p>
            <a:r>
              <a:rPr lang="en-US" sz="1400" b="1" dirty="0"/>
              <a:t>D-sorbose</a:t>
            </a:r>
            <a:endParaRPr lang="en-US" sz="1300" b="1" dirty="0"/>
          </a:p>
        </p:txBody>
      </p:sp>
      <p:sp>
        <p:nvSpPr>
          <p:cNvPr id="19" name="Rectangle 18"/>
          <p:cNvSpPr/>
          <p:nvPr/>
        </p:nvSpPr>
        <p:spPr>
          <a:xfrm>
            <a:off x="5731886" y="5647638"/>
            <a:ext cx="989182" cy="307777"/>
          </a:xfrm>
          <a:prstGeom prst="rect">
            <a:avLst/>
          </a:prstGeom>
          <a:solidFill>
            <a:schemeClr val="bg1"/>
          </a:solidFill>
        </p:spPr>
        <p:txBody>
          <a:bodyPr wrap="none">
            <a:spAutoFit/>
          </a:bodyPr>
          <a:lstStyle/>
          <a:p>
            <a:r>
              <a:rPr lang="en-US" sz="1400" b="1" dirty="0"/>
              <a:t>D-tagatose</a:t>
            </a:r>
            <a:endParaRPr lang="en-US" sz="1300" b="1" dirty="0"/>
          </a:p>
        </p:txBody>
      </p:sp>
      <p:sp>
        <p:nvSpPr>
          <p:cNvPr id="20" name="Title 1"/>
          <p:cNvSpPr txBox="1">
            <a:spLocks/>
          </p:cNvSpPr>
          <p:nvPr/>
        </p:nvSpPr>
        <p:spPr>
          <a:xfrm>
            <a:off x="304424" y="1772985"/>
            <a:ext cx="2629207" cy="779462"/>
          </a:xfrm>
          <a:prstGeom prst="rect">
            <a:avLst/>
          </a:prstGeom>
          <a:solidFill>
            <a:schemeClr val="accent1">
              <a:lumMod val="40000"/>
              <a:lumOff val="60000"/>
            </a:schemeClr>
          </a:solidFill>
          <a:ln w="25400">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latin typeface="+mn-lt"/>
              </a:rPr>
              <a:t>Be Able to Site Recognize the highlighted sugars</a:t>
            </a:r>
            <a:endParaRPr lang="en-US" sz="1800" b="1" dirty="0">
              <a:latin typeface="+mn-lt"/>
            </a:endParaRPr>
          </a:p>
        </p:txBody>
      </p:sp>
      <p:sp>
        <p:nvSpPr>
          <p:cNvPr id="24" name="Rectangle 23"/>
          <p:cNvSpPr/>
          <p:nvPr/>
        </p:nvSpPr>
        <p:spPr>
          <a:xfrm>
            <a:off x="3397039" y="4406723"/>
            <a:ext cx="1098793" cy="1517402"/>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75191" y="685424"/>
            <a:ext cx="1528945" cy="307777"/>
          </a:xfrm>
          <a:prstGeom prst="rect">
            <a:avLst/>
          </a:prstGeom>
          <a:solidFill>
            <a:schemeClr val="bg1"/>
          </a:solidFill>
        </p:spPr>
        <p:txBody>
          <a:bodyPr wrap="none">
            <a:spAutoFit/>
          </a:bodyPr>
          <a:lstStyle/>
          <a:p>
            <a:r>
              <a:rPr lang="en-US" sz="1400" b="1" dirty="0" smtClean="0"/>
              <a:t>Dihydroxyacetone</a:t>
            </a:r>
            <a:endParaRPr lang="en-US" sz="1400" b="1" dirty="0"/>
          </a:p>
        </p:txBody>
      </p:sp>
      <p:sp>
        <p:nvSpPr>
          <p:cNvPr id="21" name="Rectangle 20"/>
          <p:cNvSpPr/>
          <p:nvPr/>
        </p:nvSpPr>
        <p:spPr>
          <a:xfrm>
            <a:off x="3775192" y="32598"/>
            <a:ext cx="1528944" cy="957044"/>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31932" y="2244670"/>
            <a:ext cx="1215461" cy="307777"/>
          </a:xfrm>
          <a:prstGeom prst="rect">
            <a:avLst/>
          </a:prstGeom>
          <a:solidFill>
            <a:schemeClr val="bg1"/>
          </a:solidFill>
        </p:spPr>
        <p:txBody>
          <a:bodyPr wrap="none">
            <a:spAutoFit/>
          </a:bodyPr>
          <a:lstStyle/>
          <a:p>
            <a:r>
              <a:rPr lang="en-US" sz="1400" b="1" dirty="0"/>
              <a:t>D-</a:t>
            </a:r>
            <a:r>
              <a:rPr lang="en-US" sz="1400" b="1" dirty="0" err="1"/>
              <a:t>erythrulose</a:t>
            </a:r>
            <a:endParaRPr lang="en-US" sz="1400" b="1" dirty="0"/>
          </a:p>
        </p:txBody>
      </p:sp>
      <p:sp>
        <p:nvSpPr>
          <p:cNvPr id="25" name="Rectangle 24"/>
          <p:cNvSpPr/>
          <p:nvPr/>
        </p:nvSpPr>
        <p:spPr>
          <a:xfrm>
            <a:off x="7209127" y="5394881"/>
            <a:ext cx="1412360" cy="523220"/>
          </a:xfrm>
          <a:prstGeom prst="rect">
            <a:avLst/>
          </a:prstGeom>
        </p:spPr>
        <p:txBody>
          <a:bodyPr wrap="square">
            <a:spAutoFit/>
          </a:bodyPr>
          <a:lstStyle/>
          <a:p>
            <a:pPr algn="ctr"/>
            <a:r>
              <a:rPr lang="en-US" sz="1400" b="1" dirty="0" smtClean="0"/>
              <a:t>Image </a:t>
            </a:r>
            <a:r>
              <a:rPr lang="en-US" sz="1400" b="1" dirty="0"/>
              <a:t>m</a:t>
            </a:r>
            <a:r>
              <a:rPr lang="en-US" sz="1400" b="1" dirty="0" smtClean="0"/>
              <a:t>odified </a:t>
            </a:r>
          </a:p>
          <a:p>
            <a:pPr algn="ctr"/>
            <a:r>
              <a:rPr lang="en-US" sz="1400" b="1" dirty="0" smtClean="0"/>
              <a:t>from </a:t>
            </a:r>
            <a:r>
              <a:rPr lang="en-US" sz="1400" b="1" dirty="0" err="1" smtClean="0">
                <a:hlinkClick r:id="rId4" tooltip="User:Yikrazuul"/>
              </a:rPr>
              <a:t>Yikrazuul</a:t>
            </a:r>
            <a:endParaRPr lang="en-US" sz="1400" b="1" dirty="0"/>
          </a:p>
        </p:txBody>
      </p:sp>
    </p:spTree>
    <p:extLst>
      <p:ext uri="{BB962C8B-B14F-4D97-AF65-F5344CB8AC3E}">
        <p14:creationId xmlns:p14="http://schemas.microsoft.com/office/powerpoint/2010/main" val="2323032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04593"/>
            <a:ext cx="7210332" cy="779462"/>
          </a:xfrm>
        </p:spPr>
        <p:txBody>
          <a:bodyPr/>
          <a:lstStyle/>
          <a:p>
            <a:r>
              <a:rPr lang="en-US" dirty="0" smtClean="0"/>
              <a:t>Basic Carbohydrate Structure</a:t>
            </a:r>
            <a:endParaRPr lang="en-US" dirty="0"/>
          </a:p>
        </p:txBody>
      </p:sp>
      <p:sp>
        <p:nvSpPr>
          <p:cNvPr id="3" name="Content Placeholder 2"/>
          <p:cNvSpPr>
            <a:spLocks noGrp="1"/>
          </p:cNvSpPr>
          <p:nvPr>
            <p:ph idx="1"/>
          </p:nvPr>
        </p:nvSpPr>
        <p:spPr>
          <a:xfrm>
            <a:off x="248575" y="1564689"/>
            <a:ext cx="8460420" cy="3728621"/>
          </a:xfrm>
        </p:spPr>
        <p:txBody>
          <a:bodyPr>
            <a:normAutofit/>
          </a:bodyPr>
          <a:lstStyle/>
          <a:p>
            <a:r>
              <a:rPr lang="en-US" b="1" i="1" dirty="0" smtClean="0">
                <a:solidFill>
                  <a:schemeClr val="accent1">
                    <a:lumMod val="75000"/>
                  </a:schemeClr>
                </a:solidFill>
              </a:rPr>
              <a:t>Monosaccharides</a:t>
            </a:r>
            <a:r>
              <a:rPr lang="en-US" dirty="0" smtClean="0"/>
              <a:t> – single, simple sugars that are the building blocks of all larger carbohydrate structures. </a:t>
            </a:r>
          </a:p>
          <a:p>
            <a:r>
              <a:rPr lang="en-US" b="1" i="1" dirty="0" smtClean="0">
                <a:solidFill>
                  <a:schemeClr val="accent1">
                    <a:lumMod val="75000"/>
                  </a:schemeClr>
                </a:solidFill>
              </a:rPr>
              <a:t>Disaccharides </a:t>
            </a:r>
            <a:r>
              <a:rPr lang="en-US" dirty="0" smtClean="0"/>
              <a:t>– Two monosaccharides covalently linked together</a:t>
            </a:r>
          </a:p>
          <a:p>
            <a:r>
              <a:rPr lang="en-US" b="1" i="1" dirty="0" smtClean="0">
                <a:solidFill>
                  <a:schemeClr val="accent1">
                    <a:lumMod val="75000"/>
                  </a:schemeClr>
                </a:solidFill>
              </a:rPr>
              <a:t>Oligosaccharides</a:t>
            </a:r>
            <a:r>
              <a:rPr lang="en-US" dirty="0" smtClean="0"/>
              <a:t> – A few monosaccharides covalently linked together</a:t>
            </a:r>
          </a:p>
          <a:p>
            <a:r>
              <a:rPr lang="en-US" b="1" i="1" dirty="0" smtClean="0">
                <a:solidFill>
                  <a:schemeClr val="accent1">
                    <a:lumMod val="75000"/>
                  </a:schemeClr>
                </a:solidFill>
              </a:rPr>
              <a:t>Polysaccharides</a:t>
            </a:r>
            <a:r>
              <a:rPr lang="en-US" dirty="0" smtClean="0"/>
              <a:t> – large polymers consisting of chains of monosaccharide or disaccharide units</a:t>
            </a:r>
            <a:endParaRPr lang="en-US" dirty="0"/>
          </a:p>
        </p:txBody>
      </p:sp>
    </p:spTree>
    <p:extLst>
      <p:ext uri="{BB962C8B-B14F-4D97-AF65-F5344CB8AC3E}">
        <p14:creationId xmlns:p14="http://schemas.microsoft.com/office/powerpoint/2010/main" val="288186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288" y="230300"/>
            <a:ext cx="7210332" cy="779462"/>
          </a:xfrm>
        </p:spPr>
        <p:txBody>
          <a:bodyPr/>
          <a:lstStyle/>
          <a:p>
            <a:r>
              <a:rPr lang="en-US" dirty="0" smtClean="0"/>
              <a:t>Section Review</a:t>
            </a:r>
            <a:endParaRPr lang="en-US" dirty="0"/>
          </a:p>
        </p:txBody>
      </p:sp>
      <p:sp>
        <p:nvSpPr>
          <p:cNvPr id="3" name="Content Placeholder 2"/>
          <p:cNvSpPr>
            <a:spLocks noGrp="1"/>
          </p:cNvSpPr>
          <p:nvPr>
            <p:ph idx="1"/>
          </p:nvPr>
        </p:nvSpPr>
        <p:spPr>
          <a:xfrm>
            <a:off x="665826" y="2263805"/>
            <a:ext cx="8069802" cy="2627791"/>
          </a:xfrm>
        </p:spPr>
        <p:txBody>
          <a:bodyPr/>
          <a:lstStyle/>
          <a:p>
            <a:r>
              <a:rPr lang="en-US" dirty="0" smtClean="0"/>
              <a:t>Structure of Monosaccharides</a:t>
            </a:r>
          </a:p>
          <a:p>
            <a:pPr lvl="1"/>
            <a:r>
              <a:rPr lang="en-US" dirty="0" smtClean="0"/>
              <a:t>Aldose vs Ketose</a:t>
            </a:r>
          </a:p>
          <a:p>
            <a:pPr lvl="1"/>
            <a:r>
              <a:rPr lang="en-US" dirty="0" smtClean="0"/>
              <a:t>Class Naming</a:t>
            </a:r>
          </a:p>
          <a:p>
            <a:pPr lvl="1"/>
            <a:r>
              <a:rPr lang="en-US" dirty="0" smtClean="0"/>
              <a:t>Number of Isomers</a:t>
            </a:r>
          </a:p>
          <a:p>
            <a:pPr lvl="1"/>
            <a:r>
              <a:rPr lang="en-US" dirty="0" smtClean="0"/>
              <a:t>Type of Isomers (constitutional vs stereo; within stereo - </a:t>
            </a:r>
            <a:r>
              <a:rPr lang="en-US" dirty="0" err="1" smtClean="0"/>
              <a:t>diastereomers</a:t>
            </a:r>
            <a:r>
              <a:rPr lang="en-US" dirty="0" smtClean="0"/>
              <a:t>, </a:t>
            </a:r>
            <a:r>
              <a:rPr lang="en-US" dirty="0" err="1" smtClean="0"/>
              <a:t>epimers</a:t>
            </a:r>
            <a:r>
              <a:rPr lang="en-US" dirty="0" smtClean="0"/>
              <a:t>, enantiomers)</a:t>
            </a:r>
          </a:p>
        </p:txBody>
      </p:sp>
    </p:spTree>
    <p:extLst>
      <p:ext uri="{BB962C8B-B14F-4D97-AF65-F5344CB8AC3E}">
        <p14:creationId xmlns:p14="http://schemas.microsoft.com/office/powerpoint/2010/main" val="1708582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859" y="234962"/>
            <a:ext cx="7210332" cy="779462"/>
          </a:xfrm>
        </p:spPr>
        <p:txBody>
          <a:bodyPr/>
          <a:lstStyle/>
          <a:p>
            <a:r>
              <a:rPr lang="en-US" dirty="0" smtClean="0"/>
              <a:t>Aldoses and Ketoses</a:t>
            </a:r>
            <a:endParaRPr lang="en-US" dirty="0"/>
          </a:p>
        </p:txBody>
      </p:sp>
      <p:sp>
        <p:nvSpPr>
          <p:cNvPr id="3" name="Content Placeholder 2"/>
          <p:cNvSpPr>
            <a:spLocks noGrp="1"/>
          </p:cNvSpPr>
          <p:nvPr>
            <p:ph idx="1"/>
          </p:nvPr>
        </p:nvSpPr>
        <p:spPr>
          <a:xfrm>
            <a:off x="319596" y="1278384"/>
            <a:ext cx="8460420" cy="5185478"/>
          </a:xfrm>
        </p:spPr>
        <p:txBody>
          <a:bodyPr/>
          <a:lstStyle/>
          <a:p>
            <a:pPr marL="0" indent="0">
              <a:buNone/>
            </a:pPr>
            <a:r>
              <a:rPr lang="en-US" dirty="0" smtClean="0"/>
              <a:t>Are named based on:</a:t>
            </a:r>
          </a:p>
          <a:p>
            <a:pPr lvl="1"/>
            <a:r>
              <a:rPr lang="en-US" dirty="0"/>
              <a:t>T</a:t>
            </a:r>
            <a:r>
              <a:rPr lang="en-US" dirty="0" smtClean="0"/>
              <a:t>heir functional group (aldehyde or ketone)</a:t>
            </a:r>
          </a:p>
          <a:p>
            <a:pPr lvl="2"/>
            <a:r>
              <a:rPr lang="en-US" sz="2400" b="1" i="1" dirty="0" smtClean="0">
                <a:solidFill>
                  <a:schemeClr val="accent1">
                    <a:lumMod val="75000"/>
                  </a:schemeClr>
                </a:solidFill>
              </a:rPr>
              <a:t>Aldoses </a:t>
            </a:r>
            <a:r>
              <a:rPr lang="en-US" sz="2400" dirty="0" smtClean="0"/>
              <a:t>contain aldehydes</a:t>
            </a:r>
          </a:p>
          <a:p>
            <a:pPr lvl="2"/>
            <a:r>
              <a:rPr lang="en-US" sz="2400" b="1" i="1" dirty="0" smtClean="0">
                <a:solidFill>
                  <a:schemeClr val="accent1">
                    <a:lumMod val="75000"/>
                  </a:schemeClr>
                </a:solidFill>
              </a:rPr>
              <a:t>Ketoses</a:t>
            </a:r>
            <a:r>
              <a:rPr lang="en-US" sz="2400" dirty="0" smtClean="0"/>
              <a:t> contain ketones</a:t>
            </a:r>
          </a:p>
          <a:p>
            <a:pPr lvl="1"/>
            <a:r>
              <a:rPr lang="en-US" dirty="0" smtClean="0"/>
              <a:t>How many carbons that they contain, with the most common being:</a:t>
            </a:r>
          </a:p>
          <a:p>
            <a:pPr lvl="2"/>
            <a:r>
              <a:rPr lang="en-US" sz="2400" dirty="0" smtClean="0"/>
              <a:t>3 carbons = </a:t>
            </a:r>
            <a:r>
              <a:rPr lang="en-US" sz="2400" b="1" i="1" dirty="0" smtClean="0">
                <a:solidFill>
                  <a:schemeClr val="accent1">
                    <a:lumMod val="75000"/>
                  </a:schemeClr>
                </a:solidFill>
              </a:rPr>
              <a:t>Triose</a:t>
            </a:r>
          </a:p>
          <a:p>
            <a:pPr lvl="2"/>
            <a:r>
              <a:rPr lang="en-US" sz="2400" dirty="0" smtClean="0"/>
              <a:t>4 carbons = </a:t>
            </a:r>
            <a:r>
              <a:rPr lang="en-US" sz="2400" b="1" i="1" dirty="0" err="1" smtClean="0">
                <a:solidFill>
                  <a:schemeClr val="accent1">
                    <a:lumMod val="75000"/>
                  </a:schemeClr>
                </a:solidFill>
              </a:rPr>
              <a:t>Tetrose</a:t>
            </a:r>
            <a:endParaRPr lang="en-US" sz="2400" b="1" i="1" dirty="0" smtClean="0">
              <a:solidFill>
                <a:schemeClr val="accent1">
                  <a:lumMod val="75000"/>
                </a:schemeClr>
              </a:solidFill>
            </a:endParaRPr>
          </a:p>
          <a:p>
            <a:pPr lvl="2"/>
            <a:r>
              <a:rPr lang="en-US" sz="2400" dirty="0" smtClean="0"/>
              <a:t>5 carbons = </a:t>
            </a:r>
            <a:r>
              <a:rPr lang="en-US" sz="2400" b="1" i="1" dirty="0" smtClean="0">
                <a:solidFill>
                  <a:schemeClr val="accent1">
                    <a:lumMod val="75000"/>
                  </a:schemeClr>
                </a:solidFill>
              </a:rPr>
              <a:t>Pentose</a:t>
            </a:r>
          </a:p>
          <a:p>
            <a:pPr lvl="2"/>
            <a:r>
              <a:rPr lang="en-US" sz="2400" dirty="0" smtClean="0"/>
              <a:t>6 carbons = </a:t>
            </a:r>
            <a:r>
              <a:rPr lang="en-US" sz="2400" b="1" i="1" dirty="0" smtClean="0">
                <a:solidFill>
                  <a:schemeClr val="accent1">
                    <a:lumMod val="75000"/>
                  </a:schemeClr>
                </a:solidFill>
              </a:rPr>
              <a:t>Hexose</a:t>
            </a:r>
          </a:p>
          <a:p>
            <a:pPr lvl="2"/>
            <a:r>
              <a:rPr lang="en-US" sz="2400" dirty="0" smtClean="0"/>
              <a:t>7 carbons = </a:t>
            </a:r>
            <a:r>
              <a:rPr lang="en-US" sz="2400" b="1" i="1" dirty="0" err="1">
                <a:solidFill>
                  <a:schemeClr val="accent1">
                    <a:lumMod val="75000"/>
                  </a:schemeClr>
                </a:solidFill>
              </a:rPr>
              <a:t>H</a:t>
            </a:r>
            <a:r>
              <a:rPr lang="en-US" sz="2400" b="1" i="1" dirty="0" err="1" smtClean="0">
                <a:solidFill>
                  <a:schemeClr val="accent1">
                    <a:lumMod val="75000"/>
                  </a:schemeClr>
                </a:solidFill>
              </a:rPr>
              <a:t>eptose</a:t>
            </a:r>
            <a:endParaRPr lang="en-US" sz="2400" b="1" i="1" dirty="0" smtClean="0">
              <a:solidFill>
                <a:schemeClr val="accent1">
                  <a:lumMod val="75000"/>
                </a:schemeClr>
              </a:solidFill>
            </a:endParaRPr>
          </a:p>
          <a:p>
            <a:pPr marL="0" indent="0">
              <a:buNone/>
            </a:pPr>
            <a:endParaRPr lang="en-US" dirty="0"/>
          </a:p>
        </p:txBody>
      </p:sp>
    </p:spTree>
    <p:extLst>
      <p:ext uri="{BB962C8B-B14F-4D97-AF65-F5344CB8AC3E}">
        <p14:creationId xmlns:p14="http://schemas.microsoft.com/office/powerpoint/2010/main" val="121723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37717"/>
            <a:ext cx="7210332" cy="779462"/>
          </a:xfrm>
        </p:spPr>
        <p:txBody>
          <a:bodyPr/>
          <a:lstStyle/>
          <a:p>
            <a:r>
              <a:rPr lang="en-US" dirty="0" smtClean="0"/>
              <a:t>Fischer Projections</a:t>
            </a:r>
            <a:endParaRPr lang="en-US" dirty="0"/>
          </a:p>
        </p:txBody>
      </p:sp>
      <p:sp>
        <p:nvSpPr>
          <p:cNvPr id="3" name="Content Placeholder 2"/>
          <p:cNvSpPr>
            <a:spLocks noGrp="1"/>
          </p:cNvSpPr>
          <p:nvPr>
            <p:ph idx="1"/>
          </p:nvPr>
        </p:nvSpPr>
        <p:spPr>
          <a:xfrm>
            <a:off x="319596" y="1278385"/>
            <a:ext cx="8460420" cy="942302"/>
          </a:xfrm>
        </p:spPr>
        <p:txBody>
          <a:bodyPr/>
          <a:lstStyle/>
          <a:p>
            <a:r>
              <a:rPr lang="en-US" dirty="0" smtClean="0"/>
              <a:t>Are a way to visualize a 3-dimensional molecule in 2-dimensions</a:t>
            </a:r>
            <a:endParaRPr lang="en-US" dirty="0"/>
          </a:p>
        </p:txBody>
      </p:sp>
      <p:sp>
        <p:nvSpPr>
          <p:cNvPr id="4" name="Rectangle 3"/>
          <p:cNvSpPr/>
          <p:nvPr/>
        </p:nvSpPr>
        <p:spPr>
          <a:xfrm>
            <a:off x="156460" y="5547820"/>
            <a:ext cx="8786692" cy="369332"/>
          </a:xfrm>
          <a:prstGeom prst="rect">
            <a:avLst/>
          </a:prstGeom>
        </p:spPr>
        <p:txBody>
          <a:bodyPr wrap="square">
            <a:spAutoFit/>
          </a:bodyPr>
          <a:lstStyle/>
          <a:p>
            <a:r>
              <a:rPr lang="en-US" dirty="0"/>
              <a:t>http://leah4sci.com/converting-sawhorse-to-fischer-projections-tutorial-video/</a:t>
            </a:r>
          </a:p>
        </p:txBody>
      </p:sp>
      <p:graphicFrame>
        <p:nvGraphicFramePr>
          <p:cNvPr id="5" name="Object 4"/>
          <p:cNvGraphicFramePr>
            <a:graphicFrameLocks noChangeAspect="1"/>
          </p:cNvGraphicFramePr>
          <p:nvPr>
            <p:extLst>
              <p:ext uri="{D42A27DB-BD31-4B8C-83A1-F6EECF244321}">
                <p14:modId xmlns:p14="http://schemas.microsoft.com/office/powerpoint/2010/main" val="2230504470"/>
              </p:ext>
            </p:extLst>
          </p:nvPr>
        </p:nvGraphicFramePr>
        <p:xfrm>
          <a:off x="2277777" y="2236055"/>
          <a:ext cx="4544058" cy="2565817"/>
        </p:xfrm>
        <a:graphic>
          <a:graphicData uri="http://schemas.openxmlformats.org/presentationml/2006/ole">
            <mc:AlternateContent xmlns:mc="http://schemas.openxmlformats.org/markup-compatibility/2006">
              <mc:Choice xmlns:v="urn:schemas-microsoft-com:vml" Requires="v">
                <p:oleObj spid="_x0000_s4112" name="CS ChemDraw Drawing" r:id="rId4" imgW="3547911" imgH="2003797" progId="ChemDraw.Document.6.0">
                  <p:embed/>
                </p:oleObj>
              </mc:Choice>
              <mc:Fallback>
                <p:oleObj name="CS ChemDraw Drawing" r:id="rId4" imgW="3547911" imgH="2003797" progId="ChemDraw.Document.6.0">
                  <p:embed/>
                  <p:pic>
                    <p:nvPicPr>
                      <p:cNvPr id="0" name=""/>
                      <p:cNvPicPr/>
                      <p:nvPr/>
                    </p:nvPicPr>
                    <p:blipFill>
                      <a:blip r:embed="rId5"/>
                      <a:stretch>
                        <a:fillRect/>
                      </a:stretch>
                    </p:blipFill>
                    <p:spPr>
                      <a:xfrm>
                        <a:off x="2277777" y="2236055"/>
                        <a:ext cx="4544058" cy="2565817"/>
                      </a:xfrm>
                      <a:prstGeom prst="rect">
                        <a:avLst/>
                      </a:prstGeom>
                    </p:spPr>
                  </p:pic>
                </p:oleObj>
              </mc:Fallback>
            </mc:AlternateContent>
          </a:graphicData>
        </a:graphic>
      </p:graphicFrame>
      <p:sp>
        <p:nvSpPr>
          <p:cNvPr id="6" name="TextBox 5"/>
          <p:cNvSpPr txBox="1"/>
          <p:nvPr/>
        </p:nvSpPr>
        <p:spPr>
          <a:xfrm>
            <a:off x="2093495" y="5178488"/>
            <a:ext cx="1887440" cy="369332"/>
          </a:xfrm>
          <a:prstGeom prst="rect">
            <a:avLst/>
          </a:prstGeom>
          <a:noFill/>
        </p:spPr>
        <p:txBody>
          <a:bodyPr wrap="none" rtlCol="0">
            <a:spAutoFit/>
          </a:bodyPr>
          <a:lstStyle/>
          <a:p>
            <a:r>
              <a:rPr lang="en-US" b="1" dirty="0" smtClean="0"/>
              <a:t>Fischer Projection</a:t>
            </a:r>
            <a:endParaRPr lang="en-US" b="1" dirty="0"/>
          </a:p>
        </p:txBody>
      </p:sp>
      <p:sp>
        <p:nvSpPr>
          <p:cNvPr id="7" name="TextBox 6"/>
          <p:cNvSpPr txBox="1"/>
          <p:nvPr/>
        </p:nvSpPr>
        <p:spPr>
          <a:xfrm>
            <a:off x="5614704" y="5171255"/>
            <a:ext cx="1049133" cy="369332"/>
          </a:xfrm>
          <a:prstGeom prst="rect">
            <a:avLst/>
          </a:prstGeom>
          <a:noFill/>
        </p:spPr>
        <p:txBody>
          <a:bodyPr wrap="none" rtlCol="0">
            <a:spAutoFit/>
          </a:bodyPr>
          <a:lstStyle/>
          <a:p>
            <a:r>
              <a:rPr lang="en-US" b="1" dirty="0" smtClean="0"/>
              <a:t>3-D View</a:t>
            </a:r>
            <a:endParaRPr lang="en-US" b="1" dirty="0"/>
          </a:p>
        </p:txBody>
      </p:sp>
      <p:sp>
        <p:nvSpPr>
          <p:cNvPr id="8" name="TextBox 7"/>
          <p:cNvSpPr txBox="1"/>
          <p:nvPr/>
        </p:nvSpPr>
        <p:spPr>
          <a:xfrm>
            <a:off x="2516880" y="4817342"/>
            <a:ext cx="1040670" cy="369332"/>
          </a:xfrm>
          <a:prstGeom prst="rect">
            <a:avLst/>
          </a:prstGeom>
          <a:noFill/>
        </p:spPr>
        <p:txBody>
          <a:bodyPr wrap="none" rtlCol="0">
            <a:spAutoFit/>
          </a:bodyPr>
          <a:lstStyle/>
          <a:p>
            <a:r>
              <a:rPr lang="en-US" b="1" dirty="0" smtClean="0"/>
              <a:t>D-Ribose</a:t>
            </a:r>
            <a:endParaRPr lang="en-US" b="1" dirty="0"/>
          </a:p>
        </p:txBody>
      </p:sp>
      <p:sp>
        <p:nvSpPr>
          <p:cNvPr id="9" name="TextBox 8"/>
          <p:cNvSpPr txBox="1"/>
          <p:nvPr/>
        </p:nvSpPr>
        <p:spPr>
          <a:xfrm>
            <a:off x="5623167" y="4801923"/>
            <a:ext cx="1040670" cy="369332"/>
          </a:xfrm>
          <a:prstGeom prst="rect">
            <a:avLst/>
          </a:prstGeom>
          <a:noFill/>
        </p:spPr>
        <p:txBody>
          <a:bodyPr wrap="none" rtlCol="0">
            <a:spAutoFit/>
          </a:bodyPr>
          <a:lstStyle/>
          <a:p>
            <a:r>
              <a:rPr lang="en-US" b="1" dirty="0" smtClean="0"/>
              <a:t>D-Ribose</a:t>
            </a:r>
            <a:endParaRPr lang="en-US" b="1" dirty="0"/>
          </a:p>
        </p:txBody>
      </p:sp>
      <p:sp>
        <p:nvSpPr>
          <p:cNvPr id="10" name="TextBox 9"/>
          <p:cNvSpPr txBox="1"/>
          <p:nvPr/>
        </p:nvSpPr>
        <p:spPr>
          <a:xfrm>
            <a:off x="2610036" y="2658807"/>
            <a:ext cx="276038" cy="307777"/>
          </a:xfrm>
          <a:prstGeom prst="rect">
            <a:avLst/>
          </a:prstGeom>
          <a:noFill/>
        </p:spPr>
        <p:txBody>
          <a:bodyPr wrap="none" rtlCol="0">
            <a:spAutoFit/>
          </a:bodyPr>
          <a:lstStyle/>
          <a:p>
            <a:r>
              <a:rPr lang="en-US" sz="1400" dirty="0" smtClean="0">
                <a:solidFill>
                  <a:srgbClr val="C00000"/>
                </a:solidFill>
              </a:rPr>
              <a:t>1</a:t>
            </a:r>
            <a:endParaRPr lang="en-US" sz="1400" dirty="0">
              <a:solidFill>
                <a:srgbClr val="C00000"/>
              </a:solidFill>
            </a:endParaRPr>
          </a:p>
        </p:txBody>
      </p:sp>
      <p:sp>
        <p:nvSpPr>
          <p:cNvPr id="11" name="TextBox 10"/>
          <p:cNvSpPr txBox="1"/>
          <p:nvPr/>
        </p:nvSpPr>
        <p:spPr>
          <a:xfrm>
            <a:off x="2619328" y="3184553"/>
            <a:ext cx="276038" cy="307777"/>
          </a:xfrm>
          <a:prstGeom prst="rect">
            <a:avLst/>
          </a:prstGeom>
          <a:noFill/>
        </p:spPr>
        <p:txBody>
          <a:bodyPr wrap="none" rtlCol="0">
            <a:spAutoFit/>
          </a:bodyPr>
          <a:lstStyle/>
          <a:p>
            <a:r>
              <a:rPr lang="en-US" sz="1400" dirty="0">
                <a:solidFill>
                  <a:srgbClr val="C00000"/>
                </a:solidFill>
              </a:rPr>
              <a:t>2</a:t>
            </a:r>
          </a:p>
        </p:txBody>
      </p:sp>
      <p:sp>
        <p:nvSpPr>
          <p:cNvPr id="12" name="TextBox 11"/>
          <p:cNvSpPr txBox="1"/>
          <p:nvPr/>
        </p:nvSpPr>
        <p:spPr>
          <a:xfrm>
            <a:off x="2619328" y="3667203"/>
            <a:ext cx="276038" cy="307777"/>
          </a:xfrm>
          <a:prstGeom prst="rect">
            <a:avLst/>
          </a:prstGeom>
          <a:noFill/>
        </p:spPr>
        <p:txBody>
          <a:bodyPr wrap="none" rtlCol="0">
            <a:spAutoFit/>
          </a:bodyPr>
          <a:lstStyle/>
          <a:p>
            <a:r>
              <a:rPr lang="en-US" sz="1400" dirty="0">
                <a:solidFill>
                  <a:srgbClr val="C00000"/>
                </a:solidFill>
              </a:rPr>
              <a:t>3</a:t>
            </a:r>
          </a:p>
        </p:txBody>
      </p:sp>
      <p:sp>
        <p:nvSpPr>
          <p:cNvPr id="13" name="TextBox 12"/>
          <p:cNvSpPr txBox="1"/>
          <p:nvPr/>
        </p:nvSpPr>
        <p:spPr>
          <a:xfrm>
            <a:off x="2619328" y="4103843"/>
            <a:ext cx="276038" cy="307777"/>
          </a:xfrm>
          <a:prstGeom prst="rect">
            <a:avLst/>
          </a:prstGeom>
          <a:noFill/>
        </p:spPr>
        <p:txBody>
          <a:bodyPr wrap="none" rtlCol="0">
            <a:spAutoFit/>
          </a:bodyPr>
          <a:lstStyle/>
          <a:p>
            <a:r>
              <a:rPr lang="en-US" sz="1400" dirty="0">
                <a:solidFill>
                  <a:srgbClr val="C00000"/>
                </a:solidFill>
              </a:rPr>
              <a:t>4</a:t>
            </a:r>
          </a:p>
        </p:txBody>
      </p:sp>
      <p:sp>
        <p:nvSpPr>
          <p:cNvPr id="14" name="TextBox 13"/>
          <p:cNvSpPr txBox="1"/>
          <p:nvPr/>
        </p:nvSpPr>
        <p:spPr>
          <a:xfrm>
            <a:off x="2597783" y="4459108"/>
            <a:ext cx="276038" cy="307777"/>
          </a:xfrm>
          <a:prstGeom prst="rect">
            <a:avLst/>
          </a:prstGeom>
          <a:noFill/>
        </p:spPr>
        <p:txBody>
          <a:bodyPr wrap="none" rtlCol="0">
            <a:spAutoFit/>
          </a:bodyPr>
          <a:lstStyle/>
          <a:p>
            <a:r>
              <a:rPr lang="en-US" sz="1400" dirty="0">
                <a:solidFill>
                  <a:srgbClr val="C00000"/>
                </a:solidFill>
              </a:rPr>
              <a:t>5</a:t>
            </a:r>
          </a:p>
        </p:txBody>
      </p:sp>
      <p:sp>
        <p:nvSpPr>
          <p:cNvPr id="15" name="TextBox 14"/>
          <p:cNvSpPr txBox="1"/>
          <p:nvPr/>
        </p:nvSpPr>
        <p:spPr>
          <a:xfrm>
            <a:off x="5825239" y="2571509"/>
            <a:ext cx="276038" cy="307777"/>
          </a:xfrm>
          <a:prstGeom prst="rect">
            <a:avLst/>
          </a:prstGeom>
          <a:noFill/>
        </p:spPr>
        <p:txBody>
          <a:bodyPr wrap="none" rtlCol="0">
            <a:spAutoFit/>
          </a:bodyPr>
          <a:lstStyle/>
          <a:p>
            <a:r>
              <a:rPr lang="en-US" sz="1400" dirty="0" smtClean="0">
                <a:solidFill>
                  <a:srgbClr val="C00000"/>
                </a:solidFill>
              </a:rPr>
              <a:t>1</a:t>
            </a:r>
            <a:endParaRPr lang="en-US" sz="1400" dirty="0">
              <a:solidFill>
                <a:srgbClr val="C00000"/>
              </a:solidFill>
            </a:endParaRPr>
          </a:p>
        </p:txBody>
      </p:sp>
      <p:sp>
        <p:nvSpPr>
          <p:cNvPr id="16" name="TextBox 15"/>
          <p:cNvSpPr txBox="1"/>
          <p:nvPr/>
        </p:nvSpPr>
        <p:spPr>
          <a:xfrm>
            <a:off x="5834531" y="3097255"/>
            <a:ext cx="276038" cy="307777"/>
          </a:xfrm>
          <a:prstGeom prst="rect">
            <a:avLst/>
          </a:prstGeom>
          <a:noFill/>
        </p:spPr>
        <p:txBody>
          <a:bodyPr wrap="none" rtlCol="0">
            <a:spAutoFit/>
          </a:bodyPr>
          <a:lstStyle/>
          <a:p>
            <a:r>
              <a:rPr lang="en-US" sz="1400" dirty="0">
                <a:solidFill>
                  <a:srgbClr val="C00000"/>
                </a:solidFill>
              </a:rPr>
              <a:t>2</a:t>
            </a:r>
          </a:p>
        </p:txBody>
      </p:sp>
      <p:sp>
        <p:nvSpPr>
          <p:cNvPr id="17" name="TextBox 16"/>
          <p:cNvSpPr txBox="1"/>
          <p:nvPr/>
        </p:nvSpPr>
        <p:spPr>
          <a:xfrm>
            <a:off x="5834531" y="3579905"/>
            <a:ext cx="276038" cy="307777"/>
          </a:xfrm>
          <a:prstGeom prst="rect">
            <a:avLst/>
          </a:prstGeom>
          <a:noFill/>
        </p:spPr>
        <p:txBody>
          <a:bodyPr wrap="none" rtlCol="0">
            <a:spAutoFit/>
          </a:bodyPr>
          <a:lstStyle/>
          <a:p>
            <a:r>
              <a:rPr lang="en-US" sz="1400" dirty="0">
                <a:solidFill>
                  <a:srgbClr val="C00000"/>
                </a:solidFill>
              </a:rPr>
              <a:t>3</a:t>
            </a:r>
          </a:p>
        </p:txBody>
      </p:sp>
      <p:sp>
        <p:nvSpPr>
          <p:cNvPr id="18" name="TextBox 17"/>
          <p:cNvSpPr txBox="1"/>
          <p:nvPr/>
        </p:nvSpPr>
        <p:spPr>
          <a:xfrm>
            <a:off x="5834531" y="4016545"/>
            <a:ext cx="276038" cy="307777"/>
          </a:xfrm>
          <a:prstGeom prst="rect">
            <a:avLst/>
          </a:prstGeom>
          <a:noFill/>
        </p:spPr>
        <p:txBody>
          <a:bodyPr wrap="none" rtlCol="0">
            <a:spAutoFit/>
          </a:bodyPr>
          <a:lstStyle/>
          <a:p>
            <a:r>
              <a:rPr lang="en-US" sz="1400" dirty="0">
                <a:solidFill>
                  <a:srgbClr val="C00000"/>
                </a:solidFill>
              </a:rPr>
              <a:t>4</a:t>
            </a:r>
          </a:p>
        </p:txBody>
      </p:sp>
      <p:sp>
        <p:nvSpPr>
          <p:cNvPr id="19" name="TextBox 18"/>
          <p:cNvSpPr txBox="1"/>
          <p:nvPr/>
        </p:nvSpPr>
        <p:spPr>
          <a:xfrm>
            <a:off x="5812986" y="4371810"/>
            <a:ext cx="276038" cy="307777"/>
          </a:xfrm>
          <a:prstGeom prst="rect">
            <a:avLst/>
          </a:prstGeom>
          <a:noFill/>
        </p:spPr>
        <p:txBody>
          <a:bodyPr wrap="none" rtlCol="0">
            <a:spAutoFit/>
          </a:bodyPr>
          <a:lstStyle/>
          <a:p>
            <a:r>
              <a:rPr lang="en-US" sz="1400" dirty="0">
                <a:solidFill>
                  <a:srgbClr val="C00000"/>
                </a:solidFill>
              </a:rPr>
              <a:t>5</a:t>
            </a:r>
          </a:p>
        </p:txBody>
      </p:sp>
    </p:spTree>
    <p:extLst>
      <p:ext uri="{BB962C8B-B14F-4D97-AF65-F5344CB8AC3E}">
        <p14:creationId xmlns:p14="http://schemas.microsoft.com/office/powerpoint/2010/main" val="3362610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811" y="100908"/>
            <a:ext cx="7341471" cy="779462"/>
          </a:xfrm>
        </p:spPr>
        <p:txBody>
          <a:bodyPr>
            <a:noAutofit/>
          </a:bodyPr>
          <a:lstStyle/>
          <a:p>
            <a:r>
              <a:rPr lang="en-US" sz="3200" dirty="0" smtClean="0"/>
              <a:t>Converting Fischer Projection to Line Angle</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106539823"/>
              </p:ext>
            </p:extLst>
          </p:nvPr>
        </p:nvGraphicFramePr>
        <p:xfrm>
          <a:off x="1887538" y="1066800"/>
          <a:ext cx="5368925" cy="4724400"/>
        </p:xfrm>
        <a:graphic>
          <a:graphicData uri="http://schemas.openxmlformats.org/presentationml/2006/ole">
            <mc:AlternateContent xmlns:mc="http://schemas.openxmlformats.org/markup-compatibility/2006">
              <mc:Choice xmlns:v="urn:schemas-microsoft-com:vml" Requires="v">
                <p:oleObj spid="_x0000_s5138" name="CS ChemDraw Drawing" r:id="rId4" imgW="5368820" imgH="4724137" progId="ChemDraw.Document.6.0">
                  <p:embed/>
                </p:oleObj>
              </mc:Choice>
              <mc:Fallback>
                <p:oleObj name="CS ChemDraw Drawing" r:id="rId4" imgW="5368820" imgH="4724137" progId="ChemDraw.Document.6.0">
                  <p:embed/>
                  <p:pic>
                    <p:nvPicPr>
                      <p:cNvPr id="0" name=""/>
                      <p:cNvPicPr/>
                      <p:nvPr/>
                    </p:nvPicPr>
                    <p:blipFill>
                      <a:blip r:embed="rId5"/>
                      <a:stretch>
                        <a:fillRect/>
                      </a:stretch>
                    </p:blipFill>
                    <p:spPr>
                      <a:xfrm>
                        <a:off x="1887538" y="1066800"/>
                        <a:ext cx="5368925" cy="4724400"/>
                      </a:xfrm>
                      <a:prstGeom prst="rect">
                        <a:avLst/>
                      </a:prstGeom>
                    </p:spPr>
                  </p:pic>
                </p:oleObj>
              </mc:Fallback>
            </mc:AlternateContent>
          </a:graphicData>
        </a:graphic>
      </p:graphicFrame>
      <p:sp>
        <p:nvSpPr>
          <p:cNvPr id="5" name="TextBox 4"/>
          <p:cNvSpPr txBox="1"/>
          <p:nvPr/>
        </p:nvSpPr>
        <p:spPr>
          <a:xfrm>
            <a:off x="1756422" y="3076498"/>
            <a:ext cx="1887440" cy="369332"/>
          </a:xfrm>
          <a:prstGeom prst="rect">
            <a:avLst/>
          </a:prstGeom>
          <a:noFill/>
        </p:spPr>
        <p:txBody>
          <a:bodyPr wrap="none" rtlCol="0">
            <a:spAutoFit/>
          </a:bodyPr>
          <a:lstStyle/>
          <a:p>
            <a:r>
              <a:rPr lang="en-US" b="1" dirty="0" smtClean="0"/>
              <a:t>Fischer Projection</a:t>
            </a:r>
            <a:endParaRPr lang="en-US" b="1" dirty="0"/>
          </a:p>
        </p:txBody>
      </p:sp>
      <p:sp>
        <p:nvSpPr>
          <p:cNvPr id="7" name="TextBox 6"/>
          <p:cNvSpPr txBox="1"/>
          <p:nvPr/>
        </p:nvSpPr>
        <p:spPr>
          <a:xfrm>
            <a:off x="846770" y="1878568"/>
            <a:ext cx="1040670" cy="369332"/>
          </a:xfrm>
          <a:prstGeom prst="rect">
            <a:avLst/>
          </a:prstGeom>
          <a:noFill/>
        </p:spPr>
        <p:txBody>
          <a:bodyPr wrap="none" rtlCol="0">
            <a:spAutoFit/>
          </a:bodyPr>
          <a:lstStyle/>
          <a:p>
            <a:r>
              <a:rPr lang="en-US" b="1" dirty="0" smtClean="0"/>
              <a:t>D-Ribose</a:t>
            </a:r>
            <a:endParaRPr lang="en-US" b="1" dirty="0"/>
          </a:p>
        </p:txBody>
      </p:sp>
      <p:sp>
        <p:nvSpPr>
          <p:cNvPr id="8" name="TextBox 7"/>
          <p:cNvSpPr txBox="1"/>
          <p:nvPr/>
        </p:nvSpPr>
        <p:spPr>
          <a:xfrm>
            <a:off x="2272081" y="5335851"/>
            <a:ext cx="2541850" cy="369332"/>
          </a:xfrm>
          <a:prstGeom prst="rect">
            <a:avLst/>
          </a:prstGeom>
          <a:noFill/>
        </p:spPr>
        <p:txBody>
          <a:bodyPr wrap="none" rtlCol="0">
            <a:spAutoFit/>
          </a:bodyPr>
          <a:lstStyle/>
          <a:p>
            <a:r>
              <a:rPr lang="en-US" b="1" dirty="0" smtClean="0"/>
              <a:t>Conversion to Line Angle</a:t>
            </a:r>
            <a:endParaRPr lang="en-US" b="1"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491811" y="3510819"/>
            <a:ext cx="660338" cy="61856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3931" y="3014895"/>
            <a:ext cx="372862" cy="372862"/>
          </a:xfrm>
          <a:prstGeom prst="rect">
            <a:avLst/>
          </a:prstGeom>
        </p:spPr>
      </p:pic>
      <p:sp>
        <p:nvSpPr>
          <p:cNvPr id="12" name="TextBox 11"/>
          <p:cNvSpPr txBox="1"/>
          <p:nvPr/>
        </p:nvSpPr>
        <p:spPr>
          <a:xfrm>
            <a:off x="2423604" y="1336036"/>
            <a:ext cx="263214" cy="276999"/>
          </a:xfrm>
          <a:prstGeom prst="rect">
            <a:avLst/>
          </a:prstGeom>
          <a:noFill/>
        </p:spPr>
        <p:txBody>
          <a:bodyPr wrap="none" rtlCol="0">
            <a:spAutoFit/>
          </a:bodyPr>
          <a:lstStyle/>
          <a:p>
            <a:r>
              <a:rPr lang="en-US" sz="1200" dirty="0" smtClean="0">
                <a:solidFill>
                  <a:srgbClr val="C00000"/>
                </a:solidFill>
              </a:rPr>
              <a:t>1</a:t>
            </a:r>
            <a:endParaRPr lang="en-US" sz="1200" dirty="0">
              <a:solidFill>
                <a:srgbClr val="C00000"/>
              </a:solidFill>
            </a:endParaRPr>
          </a:p>
        </p:txBody>
      </p:sp>
      <p:sp>
        <p:nvSpPr>
          <p:cNvPr id="13" name="TextBox 12"/>
          <p:cNvSpPr txBox="1"/>
          <p:nvPr/>
        </p:nvSpPr>
        <p:spPr>
          <a:xfrm>
            <a:off x="2432896" y="1755246"/>
            <a:ext cx="263214" cy="276999"/>
          </a:xfrm>
          <a:prstGeom prst="rect">
            <a:avLst/>
          </a:prstGeom>
          <a:noFill/>
        </p:spPr>
        <p:txBody>
          <a:bodyPr wrap="none" rtlCol="0">
            <a:spAutoFit/>
          </a:bodyPr>
          <a:lstStyle/>
          <a:p>
            <a:r>
              <a:rPr lang="en-US" sz="1200" dirty="0">
                <a:solidFill>
                  <a:srgbClr val="C00000"/>
                </a:solidFill>
              </a:rPr>
              <a:t>2</a:t>
            </a:r>
          </a:p>
        </p:txBody>
      </p:sp>
      <p:sp>
        <p:nvSpPr>
          <p:cNvPr id="14" name="TextBox 13"/>
          <p:cNvSpPr txBox="1"/>
          <p:nvPr/>
        </p:nvSpPr>
        <p:spPr>
          <a:xfrm>
            <a:off x="2432896" y="2140243"/>
            <a:ext cx="263214" cy="276999"/>
          </a:xfrm>
          <a:prstGeom prst="rect">
            <a:avLst/>
          </a:prstGeom>
          <a:noFill/>
        </p:spPr>
        <p:txBody>
          <a:bodyPr wrap="none" rtlCol="0">
            <a:spAutoFit/>
          </a:bodyPr>
          <a:lstStyle/>
          <a:p>
            <a:r>
              <a:rPr lang="en-US" sz="1200" dirty="0">
                <a:solidFill>
                  <a:srgbClr val="C00000"/>
                </a:solidFill>
              </a:rPr>
              <a:t>3</a:t>
            </a:r>
          </a:p>
        </p:txBody>
      </p:sp>
      <p:sp>
        <p:nvSpPr>
          <p:cNvPr id="15" name="TextBox 14"/>
          <p:cNvSpPr txBox="1"/>
          <p:nvPr/>
        </p:nvSpPr>
        <p:spPr>
          <a:xfrm>
            <a:off x="2432896" y="2523615"/>
            <a:ext cx="263214" cy="276999"/>
          </a:xfrm>
          <a:prstGeom prst="rect">
            <a:avLst/>
          </a:prstGeom>
          <a:noFill/>
        </p:spPr>
        <p:txBody>
          <a:bodyPr wrap="none" rtlCol="0">
            <a:spAutoFit/>
          </a:bodyPr>
          <a:lstStyle/>
          <a:p>
            <a:r>
              <a:rPr lang="en-US" sz="1200" dirty="0">
                <a:solidFill>
                  <a:srgbClr val="C00000"/>
                </a:solidFill>
              </a:rPr>
              <a:t>4</a:t>
            </a:r>
          </a:p>
        </p:txBody>
      </p:sp>
      <p:sp>
        <p:nvSpPr>
          <p:cNvPr id="16" name="TextBox 15"/>
          <p:cNvSpPr txBox="1"/>
          <p:nvPr/>
        </p:nvSpPr>
        <p:spPr>
          <a:xfrm>
            <a:off x="2393595" y="2807858"/>
            <a:ext cx="263214" cy="276999"/>
          </a:xfrm>
          <a:prstGeom prst="rect">
            <a:avLst/>
          </a:prstGeom>
          <a:noFill/>
        </p:spPr>
        <p:txBody>
          <a:bodyPr wrap="none" rtlCol="0">
            <a:spAutoFit/>
          </a:bodyPr>
          <a:lstStyle/>
          <a:p>
            <a:r>
              <a:rPr lang="en-US" sz="1200" dirty="0">
                <a:solidFill>
                  <a:srgbClr val="C00000"/>
                </a:solidFill>
              </a:rPr>
              <a:t>5</a:t>
            </a:r>
          </a:p>
        </p:txBody>
      </p:sp>
      <p:sp>
        <p:nvSpPr>
          <p:cNvPr id="17" name="TextBox 16"/>
          <p:cNvSpPr txBox="1"/>
          <p:nvPr/>
        </p:nvSpPr>
        <p:spPr>
          <a:xfrm>
            <a:off x="4928589" y="1266491"/>
            <a:ext cx="263214" cy="276999"/>
          </a:xfrm>
          <a:prstGeom prst="rect">
            <a:avLst/>
          </a:prstGeom>
          <a:noFill/>
        </p:spPr>
        <p:txBody>
          <a:bodyPr wrap="none" rtlCol="0">
            <a:spAutoFit/>
          </a:bodyPr>
          <a:lstStyle/>
          <a:p>
            <a:r>
              <a:rPr lang="en-US" sz="1200" dirty="0" smtClean="0">
                <a:solidFill>
                  <a:srgbClr val="C00000"/>
                </a:solidFill>
              </a:rPr>
              <a:t>1</a:t>
            </a:r>
            <a:endParaRPr lang="en-US" sz="1200" dirty="0">
              <a:solidFill>
                <a:srgbClr val="C00000"/>
              </a:solidFill>
            </a:endParaRPr>
          </a:p>
        </p:txBody>
      </p:sp>
      <p:sp>
        <p:nvSpPr>
          <p:cNvPr id="18" name="TextBox 17"/>
          <p:cNvSpPr txBox="1"/>
          <p:nvPr/>
        </p:nvSpPr>
        <p:spPr>
          <a:xfrm>
            <a:off x="4937881" y="1685701"/>
            <a:ext cx="263214" cy="276999"/>
          </a:xfrm>
          <a:prstGeom prst="rect">
            <a:avLst/>
          </a:prstGeom>
          <a:noFill/>
        </p:spPr>
        <p:txBody>
          <a:bodyPr wrap="none" rtlCol="0">
            <a:spAutoFit/>
          </a:bodyPr>
          <a:lstStyle/>
          <a:p>
            <a:r>
              <a:rPr lang="en-US" sz="1200" dirty="0">
                <a:solidFill>
                  <a:srgbClr val="C00000"/>
                </a:solidFill>
              </a:rPr>
              <a:t>2</a:t>
            </a:r>
          </a:p>
        </p:txBody>
      </p:sp>
      <p:sp>
        <p:nvSpPr>
          <p:cNvPr id="19" name="TextBox 18"/>
          <p:cNvSpPr txBox="1"/>
          <p:nvPr/>
        </p:nvSpPr>
        <p:spPr>
          <a:xfrm>
            <a:off x="4937881" y="2070698"/>
            <a:ext cx="263214" cy="276999"/>
          </a:xfrm>
          <a:prstGeom prst="rect">
            <a:avLst/>
          </a:prstGeom>
          <a:noFill/>
        </p:spPr>
        <p:txBody>
          <a:bodyPr wrap="none" rtlCol="0">
            <a:spAutoFit/>
          </a:bodyPr>
          <a:lstStyle/>
          <a:p>
            <a:r>
              <a:rPr lang="en-US" sz="1200" dirty="0">
                <a:solidFill>
                  <a:srgbClr val="C00000"/>
                </a:solidFill>
              </a:rPr>
              <a:t>3</a:t>
            </a:r>
          </a:p>
        </p:txBody>
      </p:sp>
      <p:sp>
        <p:nvSpPr>
          <p:cNvPr id="20" name="TextBox 19"/>
          <p:cNvSpPr txBox="1"/>
          <p:nvPr/>
        </p:nvSpPr>
        <p:spPr>
          <a:xfrm>
            <a:off x="4937881" y="2454070"/>
            <a:ext cx="263214" cy="276999"/>
          </a:xfrm>
          <a:prstGeom prst="rect">
            <a:avLst/>
          </a:prstGeom>
          <a:noFill/>
        </p:spPr>
        <p:txBody>
          <a:bodyPr wrap="none" rtlCol="0">
            <a:spAutoFit/>
          </a:bodyPr>
          <a:lstStyle/>
          <a:p>
            <a:r>
              <a:rPr lang="en-US" sz="1200" dirty="0">
                <a:solidFill>
                  <a:srgbClr val="C00000"/>
                </a:solidFill>
              </a:rPr>
              <a:t>4</a:t>
            </a:r>
          </a:p>
        </p:txBody>
      </p:sp>
      <p:sp>
        <p:nvSpPr>
          <p:cNvPr id="21" name="TextBox 20"/>
          <p:cNvSpPr txBox="1"/>
          <p:nvPr/>
        </p:nvSpPr>
        <p:spPr>
          <a:xfrm>
            <a:off x="4898580" y="2738313"/>
            <a:ext cx="263214" cy="276999"/>
          </a:xfrm>
          <a:prstGeom prst="rect">
            <a:avLst/>
          </a:prstGeom>
          <a:noFill/>
        </p:spPr>
        <p:txBody>
          <a:bodyPr wrap="none" rtlCol="0">
            <a:spAutoFit/>
          </a:bodyPr>
          <a:lstStyle/>
          <a:p>
            <a:r>
              <a:rPr lang="en-US" sz="1200" dirty="0">
                <a:solidFill>
                  <a:srgbClr val="C00000"/>
                </a:solidFill>
              </a:rPr>
              <a:t>5</a:t>
            </a:r>
          </a:p>
        </p:txBody>
      </p:sp>
      <p:sp>
        <p:nvSpPr>
          <p:cNvPr id="22" name="TextBox 21"/>
          <p:cNvSpPr txBox="1"/>
          <p:nvPr/>
        </p:nvSpPr>
        <p:spPr>
          <a:xfrm>
            <a:off x="3338156" y="4693172"/>
            <a:ext cx="263214" cy="276999"/>
          </a:xfrm>
          <a:prstGeom prst="rect">
            <a:avLst/>
          </a:prstGeom>
          <a:noFill/>
        </p:spPr>
        <p:txBody>
          <a:bodyPr wrap="none" rtlCol="0">
            <a:spAutoFit/>
          </a:bodyPr>
          <a:lstStyle/>
          <a:p>
            <a:r>
              <a:rPr lang="en-US" sz="1200" dirty="0" smtClean="0">
                <a:solidFill>
                  <a:srgbClr val="C00000"/>
                </a:solidFill>
              </a:rPr>
              <a:t>1</a:t>
            </a:r>
            <a:endParaRPr lang="en-US" sz="1200" dirty="0">
              <a:solidFill>
                <a:srgbClr val="C00000"/>
              </a:solidFill>
            </a:endParaRPr>
          </a:p>
        </p:txBody>
      </p:sp>
      <p:sp>
        <p:nvSpPr>
          <p:cNvPr id="23" name="TextBox 22"/>
          <p:cNvSpPr txBox="1"/>
          <p:nvPr/>
        </p:nvSpPr>
        <p:spPr>
          <a:xfrm>
            <a:off x="3206549" y="4461458"/>
            <a:ext cx="263214" cy="276999"/>
          </a:xfrm>
          <a:prstGeom prst="rect">
            <a:avLst/>
          </a:prstGeom>
          <a:noFill/>
        </p:spPr>
        <p:txBody>
          <a:bodyPr wrap="none" rtlCol="0">
            <a:spAutoFit/>
          </a:bodyPr>
          <a:lstStyle/>
          <a:p>
            <a:r>
              <a:rPr lang="en-US" sz="1200" dirty="0">
                <a:solidFill>
                  <a:srgbClr val="C00000"/>
                </a:solidFill>
              </a:rPr>
              <a:t>2</a:t>
            </a:r>
          </a:p>
        </p:txBody>
      </p:sp>
      <p:sp>
        <p:nvSpPr>
          <p:cNvPr id="24" name="TextBox 23"/>
          <p:cNvSpPr txBox="1"/>
          <p:nvPr/>
        </p:nvSpPr>
        <p:spPr>
          <a:xfrm>
            <a:off x="2896652" y="4458315"/>
            <a:ext cx="263214" cy="276999"/>
          </a:xfrm>
          <a:prstGeom prst="rect">
            <a:avLst/>
          </a:prstGeom>
          <a:noFill/>
        </p:spPr>
        <p:txBody>
          <a:bodyPr wrap="none" rtlCol="0">
            <a:spAutoFit/>
          </a:bodyPr>
          <a:lstStyle/>
          <a:p>
            <a:r>
              <a:rPr lang="en-US" sz="1200" dirty="0">
                <a:solidFill>
                  <a:srgbClr val="C00000"/>
                </a:solidFill>
              </a:rPr>
              <a:t>3</a:t>
            </a:r>
          </a:p>
        </p:txBody>
      </p:sp>
      <p:sp>
        <p:nvSpPr>
          <p:cNvPr id="25" name="TextBox 24"/>
          <p:cNvSpPr txBox="1"/>
          <p:nvPr/>
        </p:nvSpPr>
        <p:spPr>
          <a:xfrm>
            <a:off x="2516509" y="4471709"/>
            <a:ext cx="263214" cy="276999"/>
          </a:xfrm>
          <a:prstGeom prst="rect">
            <a:avLst/>
          </a:prstGeom>
          <a:noFill/>
        </p:spPr>
        <p:txBody>
          <a:bodyPr wrap="none" rtlCol="0">
            <a:spAutoFit/>
          </a:bodyPr>
          <a:lstStyle/>
          <a:p>
            <a:r>
              <a:rPr lang="en-US" sz="1200" dirty="0">
                <a:solidFill>
                  <a:srgbClr val="C00000"/>
                </a:solidFill>
              </a:rPr>
              <a:t>4</a:t>
            </a:r>
          </a:p>
        </p:txBody>
      </p:sp>
      <p:sp>
        <p:nvSpPr>
          <p:cNvPr id="26" name="TextBox 25"/>
          <p:cNvSpPr txBox="1"/>
          <p:nvPr/>
        </p:nvSpPr>
        <p:spPr>
          <a:xfrm>
            <a:off x="2303186" y="4737513"/>
            <a:ext cx="263214" cy="276999"/>
          </a:xfrm>
          <a:prstGeom prst="rect">
            <a:avLst/>
          </a:prstGeom>
          <a:noFill/>
        </p:spPr>
        <p:txBody>
          <a:bodyPr wrap="none" rtlCol="0">
            <a:spAutoFit/>
          </a:bodyPr>
          <a:lstStyle/>
          <a:p>
            <a:r>
              <a:rPr lang="en-US" sz="1200" dirty="0">
                <a:solidFill>
                  <a:srgbClr val="C00000"/>
                </a:solidFill>
              </a:rPr>
              <a:t>5</a:t>
            </a:r>
          </a:p>
        </p:txBody>
      </p:sp>
      <p:sp>
        <p:nvSpPr>
          <p:cNvPr id="27" name="TextBox 26"/>
          <p:cNvSpPr txBox="1"/>
          <p:nvPr/>
        </p:nvSpPr>
        <p:spPr>
          <a:xfrm>
            <a:off x="6652142" y="3681599"/>
            <a:ext cx="263214" cy="276999"/>
          </a:xfrm>
          <a:prstGeom prst="rect">
            <a:avLst/>
          </a:prstGeom>
          <a:noFill/>
        </p:spPr>
        <p:txBody>
          <a:bodyPr wrap="none" rtlCol="0">
            <a:spAutoFit/>
          </a:bodyPr>
          <a:lstStyle/>
          <a:p>
            <a:r>
              <a:rPr lang="en-US" sz="1200" dirty="0" smtClean="0">
                <a:solidFill>
                  <a:srgbClr val="C00000"/>
                </a:solidFill>
              </a:rPr>
              <a:t>1</a:t>
            </a:r>
            <a:endParaRPr lang="en-US" sz="1200" dirty="0">
              <a:solidFill>
                <a:srgbClr val="C00000"/>
              </a:solidFill>
            </a:endParaRPr>
          </a:p>
        </p:txBody>
      </p:sp>
      <p:sp>
        <p:nvSpPr>
          <p:cNvPr id="28" name="TextBox 27"/>
          <p:cNvSpPr txBox="1"/>
          <p:nvPr/>
        </p:nvSpPr>
        <p:spPr>
          <a:xfrm>
            <a:off x="6388928" y="3543099"/>
            <a:ext cx="263214" cy="276999"/>
          </a:xfrm>
          <a:prstGeom prst="rect">
            <a:avLst/>
          </a:prstGeom>
          <a:noFill/>
        </p:spPr>
        <p:txBody>
          <a:bodyPr wrap="none" rtlCol="0">
            <a:spAutoFit/>
          </a:bodyPr>
          <a:lstStyle/>
          <a:p>
            <a:r>
              <a:rPr lang="en-US" sz="1200" dirty="0">
                <a:solidFill>
                  <a:srgbClr val="C00000"/>
                </a:solidFill>
              </a:rPr>
              <a:t>2</a:t>
            </a:r>
          </a:p>
        </p:txBody>
      </p:sp>
      <p:sp>
        <p:nvSpPr>
          <p:cNvPr id="29" name="TextBox 28"/>
          <p:cNvSpPr txBox="1"/>
          <p:nvPr/>
        </p:nvSpPr>
        <p:spPr>
          <a:xfrm>
            <a:off x="6059458" y="3543099"/>
            <a:ext cx="263214" cy="276999"/>
          </a:xfrm>
          <a:prstGeom prst="rect">
            <a:avLst/>
          </a:prstGeom>
          <a:noFill/>
        </p:spPr>
        <p:txBody>
          <a:bodyPr wrap="none" rtlCol="0">
            <a:spAutoFit/>
          </a:bodyPr>
          <a:lstStyle/>
          <a:p>
            <a:r>
              <a:rPr lang="en-US" sz="1200" dirty="0">
                <a:solidFill>
                  <a:srgbClr val="C00000"/>
                </a:solidFill>
              </a:rPr>
              <a:t>3</a:t>
            </a:r>
          </a:p>
        </p:txBody>
      </p:sp>
      <p:sp>
        <p:nvSpPr>
          <p:cNvPr id="30" name="TextBox 29"/>
          <p:cNvSpPr txBox="1"/>
          <p:nvPr/>
        </p:nvSpPr>
        <p:spPr>
          <a:xfrm>
            <a:off x="5718351" y="3543098"/>
            <a:ext cx="263214" cy="276999"/>
          </a:xfrm>
          <a:prstGeom prst="rect">
            <a:avLst/>
          </a:prstGeom>
          <a:noFill/>
        </p:spPr>
        <p:txBody>
          <a:bodyPr wrap="none" rtlCol="0">
            <a:spAutoFit/>
          </a:bodyPr>
          <a:lstStyle/>
          <a:p>
            <a:r>
              <a:rPr lang="en-US" sz="1200" dirty="0">
                <a:solidFill>
                  <a:srgbClr val="C00000"/>
                </a:solidFill>
              </a:rPr>
              <a:t>4</a:t>
            </a:r>
          </a:p>
        </p:txBody>
      </p:sp>
      <p:sp>
        <p:nvSpPr>
          <p:cNvPr id="31" name="TextBox 30"/>
          <p:cNvSpPr txBox="1"/>
          <p:nvPr/>
        </p:nvSpPr>
        <p:spPr>
          <a:xfrm>
            <a:off x="5377244" y="3516463"/>
            <a:ext cx="263214" cy="276999"/>
          </a:xfrm>
          <a:prstGeom prst="rect">
            <a:avLst/>
          </a:prstGeom>
          <a:noFill/>
        </p:spPr>
        <p:txBody>
          <a:bodyPr wrap="none" rtlCol="0">
            <a:spAutoFit/>
          </a:bodyPr>
          <a:lstStyle/>
          <a:p>
            <a:r>
              <a:rPr lang="en-US" sz="1200" dirty="0">
                <a:solidFill>
                  <a:srgbClr val="C00000"/>
                </a:solidFill>
              </a:rPr>
              <a:t>5</a:t>
            </a:r>
          </a:p>
        </p:txBody>
      </p:sp>
      <p:sp>
        <p:nvSpPr>
          <p:cNvPr id="32" name="TextBox 31"/>
          <p:cNvSpPr txBox="1"/>
          <p:nvPr/>
        </p:nvSpPr>
        <p:spPr>
          <a:xfrm>
            <a:off x="5377244" y="5269308"/>
            <a:ext cx="263214" cy="276999"/>
          </a:xfrm>
          <a:prstGeom prst="rect">
            <a:avLst/>
          </a:prstGeom>
          <a:noFill/>
        </p:spPr>
        <p:txBody>
          <a:bodyPr wrap="none" rtlCol="0">
            <a:spAutoFit/>
          </a:bodyPr>
          <a:lstStyle/>
          <a:p>
            <a:r>
              <a:rPr lang="en-US" sz="1200" dirty="0">
                <a:solidFill>
                  <a:srgbClr val="C00000"/>
                </a:solidFill>
              </a:rPr>
              <a:t>5</a:t>
            </a:r>
          </a:p>
        </p:txBody>
      </p:sp>
      <p:sp>
        <p:nvSpPr>
          <p:cNvPr id="33" name="TextBox 32"/>
          <p:cNvSpPr txBox="1"/>
          <p:nvPr/>
        </p:nvSpPr>
        <p:spPr>
          <a:xfrm>
            <a:off x="6648078" y="5242673"/>
            <a:ext cx="263214" cy="276999"/>
          </a:xfrm>
          <a:prstGeom prst="rect">
            <a:avLst/>
          </a:prstGeom>
          <a:noFill/>
        </p:spPr>
        <p:txBody>
          <a:bodyPr wrap="none" rtlCol="0">
            <a:spAutoFit/>
          </a:bodyPr>
          <a:lstStyle/>
          <a:p>
            <a:r>
              <a:rPr lang="en-US" sz="1200" dirty="0" smtClean="0">
                <a:solidFill>
                  <a:srgbClr val="C00000"/>
                </a:solidFill>
              </a:rPr>
              <a:t>1</a:t>
            </a:r>
            <a:endParaRPr lang="en-US" sz="1200" dirty="0">
              <a:solidFill>
                <a:srgbClr val="C00000"/>
              </a:solidFill>
            </a:endParaRPr>
          </a:p>
        </p:txBody>
      </p:sp>
      <p:sp>
        <p:nvSpPr>
          <p:cNvPr id="34" name="TextBox 33"/>
          <p:cNvSpPr txBox="1"/>
          <p:nvPr/>
        </p:nvSpPr>
        <p:spPr>
          <a:xfrm>
            <a:off x="6328264" y="5204702"/>
            <a:ext cx="263214" cy="276999"/>
          </a:xfrm>
          <a:prstGeom prst="rect">
            <a:avLst/>
          </a:prstGeom>
          <a:noFill/>
        </p:spPr>
        <p:txBody>
          <a:bodyPr wrap="none" rtlCol="0">
            <a:spAutoFit/>
          </a:bodyPr>
          <a:lstStyle/>
          <a:p>
            <a:r>
              <a:rPr lang="en-US" sz="1200" dirty="0">
                <a:solidFill>
                  <a:srgbClr val="C00000"/>
                </a:solidFill>
              </a:rPr>
              <a:t>2</a:t>
            </a:r>
          </a:p>
        </p:txBody>
      </p:sp>
      <p:sp>
        <p:nvSpPr>
          <p:cNvPr id="35" name="TextBox 34"/>
          <p:cNvSpPr txBox="1"/>
          <p:nvPr/>
        </p:nvSpPr>
        <p:spPr>
          <a:xfrm>
            <a:off x="5989916" y="5231336"/>
            <a:ext cx="263214" cy="276999"/>
          </a:xfrm>
          <a:prstGeom prst="rect">
            <a:avLst/>
          </a:prstGeom>
          <a:noFill/>
        </p:spPr>
        <p:txBody>
          <a:bodyPr wrap="none" rtlCol="0">
            <a:spAutoFit/>
          </a:bodyPr>
          <a:lstStyle/>
          <a:p>
            <a:r>
              <a:rPr lang="en-US" sz="1200" dirty="0">
                <a:solidFill>
                  <a:srgbClr val="C00000"/>
                </a:solidFill>
              </a:rPr>
              <a:t>3</a:t>
            </a:r>
          </a:p>
        </p:txBody>
      </p:sp>
      <p:sp>
        <p:nvSpPr>
          <p:cNvPr id="36" name="TextBox 35"/>
          <p:cNvSpPr txBox="1"/>
          <p:nvPr/>
        </p:nvSpPr>
        <p:spPr>
          <a:xfrm>
            <a:off x="5648809" y="5204701"/>
            <a:ext cx="263214" cy="276999"/>
          </a:xfrm>
          <a:prstGeom prst="rect">
            <a:avLst/>
          </a:prstGeom>
          <a:noFill/>
        </p:spPr>
        <p:txBody>
          <a:bodyPr wrap="none" rtlCol="0">
            <a:spAutoFit/>
          </a:bodyPr>
          <a:lstStyle/>
          <a:p>
            <a:r>
              <a:rPr lang="en-US" sz="1200" dirty="0">
                <a:solidFill>
                  <a:srgbClr val="C00000"/>
                </a:solidFill>
              </a:rPr>
              <a:t>4</a:t>
            </a:r>
          </a:p>
        </p:txBody>
      </p:sp>
    </p:spTree>
    <p:extLst>
      <p:ext uri="{BB962C8B-B14F-4D97-AF65-F5344CB8AC3E}">
        <p14:creationId xmlns:p14="http://schemas.microsoft.com/office/powerpoint/2010/main" val="2299617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814" y="28457"/>
            <a:ext cx="4893984" cy="779462"/>
          </a:xfrm>
        </p:spPr>
        <p:txBody>
          <a:bodyPr/>
          <a:lstStyle/>
          <a:p>
            <a:r>
              <a:rPr lang="en-US" dirty="0" smtClean="0"/>
              <a:t>Aldoses and Ketoses</a:t>
            </a:r>
            <a:endParaRPr lang="en-US" dirty="0"/>
          </a:p>
        </p:txBody>
      </p:sp>
      <p:sp>
        <p:nvSpPr>
          <p:cNvPr id="3" name="Content Placeholder 2"/>
          <p:cNvSpPr>
            <a:spLocks noGrp="1"/>
          </p:cNvSpPr>
          <p:nvPr>
            <p:ph idx="1"/>
          </p:nvPr>
        </p:nvSpPr>
        <p:spPr>
          <a:xfrm>
            <a:off x="319596" y="1278384"/>
            <a:ext cx="8460420" cy="5185478"/>
          </a:xfrm>
        </p:spPr>
        <p:txBody>
          <a:bodyPr/>
          <a:lstStyle/>
          <a:p>
            <a:pPr marL="0" indent="0">
              <a:buNone/>
            </a:pPr>
            <a:endParaRPr lang="en-US" b="1" i="1" dirty="0" smtClean="0">
              <a:solidFill>
                <a:schemeClr val="accent1">
                  <a:lumMod val="75000"/>
                </a:schemeClr>
              </a:solidFill>
            </a:endParaRP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431" y="643165"/>
            <a:ext cx="2111181" cy="45593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985" y="1259559"/>
            <a:ext cx="2128576" cy="3942994"/>
          </a:xfrm>
          <a:prstGeom prst="rect">
            <a:avLst/>
          </a:prstGeom>
        </p:spPr>
      </p:pic>
      <p:sp>
        <p:nvSpPr>
          <p:cNvPr id="7" name="TextBox 6"/>
          <p:cNvSpPr txBox="1"/>
          <p:nvPr/>
        </p:nvSpPr>
        <p:spPr>
          <a:xfrm>
            <a:off x="214254" y="1784657"/>
            <a:ext cx="1064137" cy="369332"/>
          </a:xfrm>
          <a:prstGeom prst="rect">
            <a:avLst/>
          </a:prstGeom>
          <a:noFill/>
          <a:ln w="25400">
            <a:solidFill>
              <a:srgbClr val="C00000"/>
            </a:solidFill>
          </a:ln>
        </p:spPr>
        <p:txBody>
          <a:bodyPr wrap="none" rtlCol="0">
            <a:spAutoFit/>
          </a:bodyPr>
          <a:lstStyle/>
          <a:p>
            <a:r>
              <a:rPr lang="en-US" dirty="0" smtClean="0"/>
              <a:t>Aldehyde</a:t>
            </a:r>
            <a:endParaRPr lang="en-US" dirty="0"/>
          </a:p>
        </p:txBody>
      </p:sp>
      <p:sp>
        <p:nvSpPr>
          <p:cNvPr id="8" name="TextBox 7"/>
          <p:cNvSpPr txBox="1"/>
          <p:nvPr/>
        </p:nvSpPr>
        <p:spPr>
          <a:xfrm>
            <a:off x="7689112" y="1329547"/>
            <a:ext cx="848694" cy="369332"/>
          </a:xfrm>
          <a:prstGeom prst="rect">
            <a:avLst/>
          </a:prstGeom>
          <a:noFill/>
          <a:ln w="25400">
            <a:solidFill>
              <a:srgbClr val="C00000"/>
            </a:solidFill>
          </a:ln>
        </p:spPr>
        <p:txBody>
          <a:bodyPr wrap="none" rtlCol="0">
            <a:spAutoFit/>
          </a:bodyPr>
          <a:lstStyle/>
          <a:p>
            <a:r>
              <a:rPr lang="en-US" dirty="0" smtClean="0"/>
              <a:t>Ketone</a:t>
            </a:r>
            <a:endParaRPr lang="en-US" dirty="0"/>
          </a:p>
        </p:txBody>
      </p:sp>
      <p:cxnSp>
        <p:nvCxnSpPr>
          <p:cNvPr id="10" name="Straight Arrow Connector 9"/>
          <p:cNvCxnSpPr>
            <a:stCxn id="7" idx="3"/>
          </p:cNvCxnSpPr>
          <p:nvPr/>
        </p:nvCxnSpPr>
        <p:spPr>
          <a:xfrm flipV="1">
            <a:off x="1278391" y="1847719"/>
            <a:ext cx="1029313" cy="121604"/>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140097" y="1535368"/>
            <a:ext cx="549015" cy="163511"/>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80496" y="5309987"/>
            <a:ext cx="2030877" cy="523220"/>
          </a:xfrm>
          <a:prstGeom prst="rect">
            <a:avLst/>
          </a:prstGeom>
          <a:noFill/>
          <a:ln w="25400">
            <a:solidFill>
              <a:srgbClr val="C00000"/>
            </a:solidFill>
          </a:ln>
        </p:spPr>
        <p:txBody>
          <a:bodyPr wrap="none" rtlCol="0">
            <a:spAutoFit/>
          </a:bodyPr>
          <a:lstStyle/>
          <a:p>
            <a:r>
              <a:rPr lang="en-US" sz="2800" dirty="0" err="1" smtClean="0"/>
              <a:t>Aldopentose</a:t>
            </a:r>
            <a:endParaRPr lang="en-US" sz="2800" dirty="0"/>
          </a:p>
        </p:txBody>
      </p:sp>
      <p:sp>
        <p:nvSpPr>
          <p:cNvPr id="14" name="TextBox 13"/>
          <p:cNvSpPr txBox="1"/>
          <p:nvPr/>
        </p:nvSpPr>
        <p:spPr>
          <a:xfrm>
            <a:off x="5373303" y="5309987"/>
            <a:ext cx="1861663" cy="523220"/>
          </a:xfrm>
          <a:prstGeom prst="rect">
            <a:avLst/>
          </a:prstGeom>
          <a:noFill/>
          <a:ln w="25400">
            <a:solidFill>
              <a:srgbClr val="C00000"/>
            </a:solidFill>
          </a:ln>
        </p:spPr>
        <p:txBody>
          <a:bodyPr wrap="none" rtlCol="0">
            <a:spAutoFit/>
          </a:bodyPr>
          <a:lstStyle/>
          <a:p>
            <a:r>
              <a:rPr lang="en-US" sz="2800" dirty="0" smtClean="0"/>
              <a:t>Ketohexose</a:t>
            </a:r>
            <a:endParaRPr lang="en-US" sz="2800" dirty="0"/>
          </a:p>
        </p:txBody>
      </p:sp>
    </p:spTree>
    <p:extLst>
      <p:ext uri="{BB962C8B-B14F-4D97-AF65-F5344CB8AC3E}">
        <p14:creationId xmlns:p14="http://schemas.microsoft.com/office/powerpoint/2010/main" val="230153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Reactivity of Aldoses vs. Ketoses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5024"/>
            <a:ext cx="9144000" cy="4187952"/>
          </a:xfrm>
          <a:prstGeom prst="rect">
            <a:avLst/>
          </a:prstGeom>
        </p:spPr>
      </p:pic>
      <p:sp>
        <p:nvSpPr>
          <p:cNvPr id="3" name="Content Placeholder 2"/>
          <p:cNvSpPr>
            <a:spLocks noGrp="1"/>
          </p:cNvSpPr>
          <p:nvPr>
            <p:ph idx="1"/>
          </p:nvPr>
        </p:nvSpPr>
        <p:spPr>
          <a:xfrm>
            <a:off x="341790" y="1173323"/>
            <a:ext cx="8460420" cy="4511353"/>
          </a:xfrm>
        </p:spPr>
        <p:txBody>
          <a:bodyPr/>
          <a:lstStyle/>
          <a:p>
            <a:r>
              <a:rPr lang="en-US" dirty="0" smtClean="0"/>
              <a:t>Aldoses can be further oxidized to carboxylic acids</a:t>
            </a:r>
          </a:p>
          <a:p>
            <a:endParaRPr lang="en-US" dirty="0"/>
          </a:p>
          <a:p>
            <a:endParaRPr lang="en-US" dirty="0" smtClean="0"/>
          </a:p>
          <a:p>
            <a:endParaRPr lang="en-US" dirty="0"/>
          </a:p>
          <a:p>
            <a:r>
              <a:rPr lang="en-US" dirty="0" smtClean="0"/>
              <a:t>Ketones CANNOT be further oxidized</a:t>
            </a:r>
            <a:endParaRPr lang="en-US" dirty="0"/>
          </a:p>
        </p:txBody>
      </p:sp>
    </p:spTree>
    <p:extLst>
      <p:ext uri="{BB962C8B-B14F-4D97-AF65-F5344CB8AC3E}">
        <p14:creationId xmlns:p14="http://schemas.microsoft.com/office/powerpoint/2010/main" val="45983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7366</TotalTime>
  <Words>3428</Words>
  <Application>Microsoft Office PowerPoint</Application>
  <PresentationFormat>On-screen Show (4:3)</PresentationFormat>
  <Paragraphs>539</Paragraphs>
  <Slides>40</Slides>
  <Notes>33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6" baseType="lpstr">
      <vt:lpstr>Arial</vt:lpstr>
      <vt:lpstr>Calibri</vt:lpstr>
      <vt:lpstr>Calibri Light</vt:lpstr>
      <vt:lpstr>Biochemistry Theme</vt:lpstr>
      <vt:lpstr>Picture</vt:lpstr>
      <vt:lpstr>CS ChemDraw Drawing</vt:lpstr>
      <vt:lpstr>Carbohydrates – Part 1</vt:lpstr>
      <vt:lpstr>Major Uses of Carbohydrates</vt:lpstr>
      <vt:lpstr>Basic Carbohydrate Structure</vt:lpstr>
      <vt:lpstr>Basic Carbohydrate Structure</vt:lpstr>
      <vt:lpstr>Aldoses and Ketoses</vt:lpstr>
      <vt:lpstr>Fischer Projections</vt:lpstr>
      <vt:lpstr>Converting Fischer Projection to Line Angle</vt:lpstr>
      <vt:lpstr>Aldoses and Ketoses</vt:lpstr>
      <vt:lpstr>Reactivity of Aldoses vs. Ketoses</vt:lpstr>
      <vt:lpstr>Reactivity of Aldoses vs. Ketoses</vt:lpstr>
      <vt:lpstr>Benedict’s Test for Aldose Sugars</vt:lpstr>
      <vt:lpstr>Aldose/Ketose Isomers</vt:lpstr>
      <vt:lpstr>Stereoisomers</vt:lpstr>
      <vt:lpstr>Stereoisomers</vt:lpstr>
      <vt:lpstr>Stereoisomers</vt:lpstr>
      <vt:lpstr>Visualizing Monosaccharides</vt:lpstr>
      <vt:lpstr>Visualizing Monosaccharides</vt:lpstr>
      <vt:lpstr>Stereoisomers of Aldohexoses</vt:lpstr>
      <vt:lpstr>Stereoisomers</vt:lpstr>
      <vt:lpstr>Enantiomer Pairs</vt:lpstr>
      <vt:lpstr>Enantiomer Pairs</vt:lpstr>
      <vt:lpstr>Enantiomer Pairs</vt:lpstr>
      <vt:lpstr>Enantiomer Pairs</vt:lpstr>
      <vt:lpstr>Enantiomer Pairs</vt:lpstr>
      <vt:lpstr>Enantiomer Pairs</vt:lpstr>
      <vt:lpstr>Enantiomer Pairs</vt:lpstr>
      <vt:lpstr>Enantiomer Pairs</vt:lpstr>
      <vt:lpstr>Enantiomer Pairs</vt:lpstr>
      <vt:lpstr>D- and L- Conformations</vt:lpstr>
      <vt:lpstr>D- and L- Conformations</vt:lpstr>
      <vt:lpstr>Stereoisomers</vt:lpstr>
      <vt:lpstr>Diastereomers</vt:lpstr>
      <vt:lpstr>Diastereomers</vt:lpstr>
      <vt:lpstr>Diastereomers</vt:lpstr>
      <vt:lpstr>Diastereomers</vt:lpstr>
      <vt:lpstr>Stereoisomers</vt:lpstr>
      <vt:lpstr>Can you identify the epimer pairs of D-Allose?</vt:lpstr>
      <vt:lpstr>Common Aldoses in Nature</vt:lpstr>
      <vt:lpstr>Common Ketoses in Nature</vt:lpstr>
      <vt:lpstr>Section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Patricia Flatt</dc:creator>
  <cp:lastModifiedBy>Patricia Flatt</cp:lastModifiedBy>
  <cp:revision>66</cp:revision>
  <dcterms:created xsi:type="dcterms:W3CDTF">2019-12-19T17:31:08Z</dcterms:created>
  <dcterms:modified xsi:type="dcterms:W3CDTF">2020-01-02T20:54:51Z</dcterms:modified>
</cp:coreProperties>
</file>