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420" r:id="rId2"/>
    <p:sldId id="431" r:id="rId3"/>
    <p:sldId id="422" r:id="rId4"/>
    <p:sldId id="421" r:id="rId5"/>
    <p:sldId id="430" r:id="rId6"/>
    <p:sldId id="423" r:id="rId7"/>
    <p:sldId id="429" r:id="rId8"/>
    <p:sldId id="425" r:id="rId9"/>
    <p:sldId id="427" r:id="rId1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D1EB"/>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2716" autoAdjust="0"/>
  </p:normalViewPr>
  <p:slideViewPr>
    <p:cSldViewPr snapToGrid="0" showGuides="1">
      <p:cViewPr varScale="1">
        <p:scale>
          <a:sx n="63" d="100"/>
          <a:sy n="63" d="100"/>
        </p:scale>
        <p:origin x="2047" y="36"/>
      </p:cViewPr>
      <p:guideLst>
        <p:guide orient="horz" pos="218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2/20/2020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lecture on Reactive Oxygen Species (ROS).  Not to be confused with RUS’s…</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53317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Rodents of unusual size</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3547964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look at the major sources for producing reactive oxygen species and the types of cellular damage that they can cause. ROS’s can be produced as one species and then interconverted by enzymatic reactions to other reactive products. One of the most damaging is the radical superoxide (</a:t>
            </a:r>
            <a:r>
              <a:rPr lang="en-US" sz="1200" b="0" i="0" u="none" strike="noStrike" kern="1200" dirty="0">
                <a:solidFill>
                  <a:schemeClr val="tx1"/>
                </a:solidFill>
                <a:effectLst/>
                <a:latin typeface="+mn-lt"/>
                <a:ea typeface="+mn-ea"/>
                <a:cs typeface="+mn-cs"/>
              </a:rPr>
              <a:t>O</a:t>
            </a:r>
            <a:r>
              <a:rPr lang="en-US" sz="1200" b="0" i="0" u="none" strike="noStrike" kern="1200" baseline="-25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Superoxide is formed from molecular O</a:t>
            </a:r>
            <a:r>
              <a:rPr lang="en-US" sz="1200" b="0" i="0" u="none" strike="noStrike" kern="1200" baseline="-25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by gaining a single electron from a NADPH oxidase (NOX) enzyme or from electron leak in the electron transport chain of the mitochondria. Superoxide dismutase (SOD) enzymes convert two superoxide molecules into a H</a:t>
            </a:r>
            <a:r>
              <a:rPr lang="en-US" sz="1200" b="0" i="0" u="none" strike="noStrike" kern="1200" baseline="-25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O</a:t>
            </a:r>
            <a:r>
              <a:rPr lang="en-US" sz="1200" b="0" i="0" u="none" strike="noStrike" kern="1200" baseline="-25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and an oxygen (O</a:t>
            </a:r>
            <a:r>
              <a:rPr lang="en-US" sz="1200" b="0" i="0" u="none" strike="noStrike" kern="1200" baseline="-25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molecule. Hydrogen peroxide can undergo Fenton chemistry with Fe</a:t>
            </a:r>
            <a:r>
              <a:rPr lang="en-US" sz="1200" b="0" i="0" u="none" strike="noStrike" kern="1200" baseline="30000" dirty="0">
                <a:solidFill>
                  <a:schemeClr val="tx1"/>
                </a:solidFill>
                <a:effectLst/>
                <a:latin typeface="+mn-lt"/>
                <a:ea typeface="+mn-ea"/>
                <a:cs typeface="+mn-cs"/>
              </a:rPr>
              <a:t>2+ </a:t>
            </a:r>
            <a:r>
              <a:rPr lang="en-US" sz="1200" b="0" i="0" u="none" strike="noStrike" kern="1200" dirty="0">
                <a:solidFill>
                  <a:schemeClr val="tx1"/>
                </a:solidFill>
                <a:effectLst/>
                <a:latin typeface="+mn-lt"/>
                <a:ea typeface="+mn-ea"/>
                <a:cs typeface="+mn-cs"/>
              </a:rPr>
              <a:t>to form a hydroxyl radical (HO·), which is extremely reactive and can cause cellular damage. Hydrogen peroxide can also modify redox-sensitive cysteine residues to change cellular signaling. Alternatively, hydrogen peroxide can be reduced to water by glutathione peroxidases (GPXs), peroxiredoxins (PRXs), or catalase.</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667261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Anytime proteins are transporting electrons through a system, especially with multiple transfers, there is some leakage from the system. Single electrons escaping from Complex I and Complex III of the Electron Transport Chain generate the superoxide radical.</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2725490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NADPH Oxidase (NOX) comprises both cytosolic subunits (p47phox, p67 </a:t>
            </a:r>
            <a:r>
              <a:rPr lang="en-US" sz="1200" b="0" i="0" u="none" strike="noStrike" kern="1200" dirty="0" err="1">
                <a:solidFill>
                  <a:schemeClr val="tx1"/>
                </a:solidFill>
                <a:effectLst/>
                <a:latin typeface="+mn-lt"/>
                <a:ea typeface="+mn-ea"/>
                <a:cs typeface="+mn-cs"/>
              </a:rPr>
              <a:t>phox</a:t>
            </a:r>
            <a:r>
              <a:rPr lang="en-US" sz="1200" b="0" i="0" u="none" strike="noStrike" kern="1200" dirty="0">
                <a:solidFill>
                  <a:schemeClr val="tx1"/>
                </a:solidFill>
                <a:effectLst/>
                <a:latin typeface="+mn-lt"/>
                <a:ea typeface="+mn-ea"/>
                <a:cs typeface="+mn-cs"/>
              </a:rPr>
              <a:t>, and p40 </a:t>
            </a:r>
            <a:r>
              <a:rPr lang="en-US" sz="1200" b="0" i="0" u="none" strike="noStrike" kern="1200" dirty="0" err="1">
                <a:solidFill>
                  <a:schemeClr val="tx1"/>
                </a:solidFill>
                <a:effectLst/>
                <a:latin typeface="+mn-lt"/>
                <a:ea typeface="+mn-ea"/>
                <a:cs typeface="+mn-cs"/>
              </a:rPr>
              <a:t>phox</a:t>
            </a:r>
            <a:r>
              <a:rPr lang="en-US" sz="1200" b="0" i="0" u="none" strike="noStrike" kern="1200" dirty="0">
                <a:solidFill>
                  <a:schemeClr val="tx1"/>
                </a:solidFill>
                <a:effectLst/>
                <a:latin typeface="+mn-lt"/>
                <a:ea typeface="+mn-ea"/>
                <a:cs typeface="+mn-cs"/>
              </a:rPr>
              <a:t>) and membrane-bound subunits (gp91 </a:t>
            </a:r>
            <a:r>
              <a:rPr lang="en-US" sz="1200" b="0" i="0" u="none" strike="noStrike" kern="1200" dirty="0" err="1">
                <a:solidFill>
                  <a:schemeClr val="tx1"/>
                </a:solidFill>
                <a:effectLst/>
                <a:latin typeface="+mn-lt"/>
                <a:ea typeface="+mn-ea"/>
                <a:cs typeface="+mn-cs"/>
              </a:rPr>
              <a:t>phox</a:t>
            </a:r>
            <a:r>
              <a:rPr lang="en-US" sz="1200" b="0" i="0" u="none" strike="noStrike" kern="1200" dirty="0">
                <a:solidFill>
                  <a:schemeClr val="tx1"/>
                </a:solidFill>
                <a:effectLst/>
                <a:latin typeface="+mn-lt"/>
                <a:ea typeface="+mn-ea"/>
                <a:cs typeface="+mn-cs"/>
              </a:rPr>
              <a:t>, p22 </a:t>
            </a:r>
            <a:r>
              <a:rPr lang="en-US" sz="1200" b="0" i="0" u="none" strike="noStrike" kern="1200" dirty="0" err="1">
                <a:solidFill>
                  <a:schemeClr val="tx1"/>
                </a:solidFill>
                <a:effectLst/>
                <a:latin typeface="+mn-lt"/>
                <a:ea typeface="+mn-ea"/>
                <a:cs typeface="+mn-cs"/>
              </a:rPr>
              <a:t>phox</a:t>
            </a:r>
            <a:r>
              <a:rPr lang="en-US" sz="1200" b="0" i="0" u="none" strike="noStrike" kern="1200" dirty="0">
                <a:solidFill>
                  <a:schemeClr val="tx1"/>
                </a:solidFill>
                <a:effectLst/>
                <a:latin typeface="+mn-lt"/>
                <a:ea typeface="+mn-ea"/>
                <a:cs typeface="+mn-cs"/>
              </a:rPr>
              <a:t> and </a:t>
            </a:r>
            <a:r>
              <a:rPr lang="en-US" sz="1200" b="0" i="0" u="none" strike="noStrike" kern="1200" dirty="0" err="1">
                <a:solidFill>
                  <a:schemeClr val="tx1"/>
                </a:solidFill>
                <a:effectLst/>
                <a:latin typeface="+mn-lt"/>
                <a:ea typeface="+mn-ea"/>
                <a:cs typeface="+mn-cs"/>
              </a:rPr>
              <a:t>Rac</a:t>
            </a:r>
            <a:r>
              <a:rPr lang="en-US" sz="1200" b="0" i="0" u="none" strike="noStrike" kern="1200" dirty="0">
                <a:solidFill>
                  <a:schemeClr val="tx1"/>
                </a:solidFill>
                <a:effectLst/>
                <a:latin typeface="+mn-lt"/>
                <a:ea typeface="+mn-ea"/>
                <a:cs typeface="+mn-cs"/>
              </a:rPr>
              <a:t>). During activation of NOX, cytosolic subunits comprise a multi-component enzyme and migrate to the plasma membrane to dock with the membrane subunits. This </a:t>
            </a:r>
            <a:r>
              <a:rPr lang="en-US" sz="1200" b="0" i="0" u="none" strike="noStrike" kern="1200" dirty="0" err="1">
                <a:solidFill>
                  <a:schemeClr val="tx1"/>
                </a:solidFill>
                <a:effectLst/>
                <a:latin typeface="+mn-lt"/>
                <a:ea typeface="+mn-ea"/>
                <a:cs typeface="+mn-cs"/>
              </a:rPr>
              <a:t>multisubunit</a:t>
            </a:r>
            <a:r>
              <a:rPr lang="en-US" sz="1200" b="0" i="0" u="none" strike="noStrike" kern="1200" dirty="0">
                <a:solidFill>
                  <a:schemeClr val="tx1"/>
                </a:solidFill>
                <a:effectLst/>
                <a:latin typeface="+mn-lt"/>
                <a:ea typeface="+mn-ea"/>
                <a:cs typeface="+mn-cs"/>
              </a:rPr>
              <a:t> enzyme produces a superoxide anion (O</a:t>
            </a:r>
            <a:r>
              <a:rPr lang="en-US" sz="1200" b="0" i="0" u="none" strike="noStrike" kern="1200" baseline="-25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a:t>
            </a:r>
            <a:r>
              <a:rPr lang="en-US" sz="1200" b="0" i="0" u="none" strike="noStrike" kern="1200" baseline="300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 the NOX-mediated release of reactive oxygen species (ROS), also called oxidative burst, leads to the elimination of invading microorganisms in macrophages and neutrophils and thereby serves as an inflammatory mediator.</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3474717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Other enzymes also produce O</a:t>
            </a:r>
            <a:r>
              <a:rPr lang="en-US" sz="1200" b="0" i="0" u="none" strike="noStrike" kern="1200" baseline="-25000" dirty="0">
                <a:solidFill>
                  <a:schemeClr val="tx1"/>
                </a:solidFill>
                <a:effectLst/>
                <a:latin typeface="+mn-lt"/>
                <a:ea typeface="+mn-ea"/>
                <a:cs typeface="+mn-cs"/>
              </a:rPr>
              <a:t>2</a:t>
            </a:r>
            <a:r>
              <a:rPr lang="en-US" sz="1200" b="0" i="0" u="none" strike="noStrike" kern="1200" baseline="300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including cytosolic xanthine oxidase (OX), the cytochrome P450-monooxygenases (CYP family proteins) in the ER, the mitochondrial ETC, and NADPH oxidase (NOX). The key enzyme class that is used to breakdown superoxide are the Superoxide Dismutase Enzymes (SOD). The SOD enzymes convert superoxide to hydrogen peroxide and a molecule of O</a:t>
            </a:r>
            <a:r>
              <a:rPr lang="en-US" sz="1200" b="0" i="0" u="none" strike="noStrike" kern="1200" baseline="-25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SOD1 is a cytosolic form of this enzyme, whereas SOD2 is mitochondrial, and SOD3 is extracellular. The peroxide produced in this process is also reactive and can cause damage to proteins, especially at Cysteine residues. Other enzymes such as catalase (CAT), peroxiredoxins (PRX), and glutathione peroxidase (GPX) can breakdown peroxide into water.</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3446700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Let’s take a closer look at the SOD enzyme reaction. Superoxide (O</a:t>
            </a:r>
            <a:r>
              <a:rPr lang="en-US" sz="1200" b="0" i="0" u="none" strike="noStrike" kern="1200" baseline="-25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is a potent oxidizing agent. Excessive amounts lead to a cascade of reactions causing damage to important biological macromolecules such as DNA, lipids, and proteins. Excess superoxide plays a role in the pathogenesis of many disease states including cancers, cardiovascular disorders, and neurodegenerative diseases.  To protect cells from harmful amounts of superoxide, SODs convert two superoxide anions to oxygen and hydrogen peroxide using a cyclic reduction and oxidation reaction of the active site metal, which is often Mn. In the first half of the reaction Mn3+ is reduced to Mn2+ releasing a molecule of oxygen. The reduced Mn2+ is then utilized the second half of the cycle, where another superoxide molecule is reduced to hydrogen peroxide, restoring the Mn to the 3+ state. This redox shuffling of the active site metal to perform catalysis, is called dismutation, and is dependent on two protons per cycle.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926404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human SOD enzyme is a tetramer where each subunit (a) contains a manganese ion at the catalytic center, indicated by pink spheres. In the active site (b) the red spheres denote oxygen atoms, blue denotes nitrogen atoms, grey denotes carbon atoms from one subunit of the tetramer, and magenta denotes carbon atoms from the adjacent subunit. The dashed lines represent the hydrogen bond network hypothesized to be the proton relay to the manganese ion used for catalysis.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3846266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schematic shows the cyclic Mn reduction and then oxidation to produce O2 and H2O2. In step 1, a superoxide molecule associates with the oxidized form of the SOD cofactor, Mn3+. The electron reduces the active site Mn from Mn3+ to Mn2+, and O2 is released from the enzyme. A second superoxide molecule associates with the active site Mn2+. The Mn2+ electron reduces the superoxide. This reaction is dependent on the incorporation of two protons derived from water to form the hydrogen peroxide molecule. The enzyme is then reset and ready to begin another round of dismutation.</a:t>
            </a:r>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72432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2/20/2020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kaiju.wikidot.com/wiki:ra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researchgate.net/publication/272191137_Mitochondrial_reactive_oxygen_species_and_canc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en.wikipedia.org/wiki/Mitochondrial_ROS#/media/File:Production_of_mitochondrial_ROS,_mitochondrial_ROS.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researchgate.net/publication/319673807_NOX_Inhibitors_-_A_Promising_Avenue_for_Ischemic_Strok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atermark.silverchair.com/jcb_201708007.pdf?token=AQECAHi208BE49Ooan9kkhW_Ercy7Dm3ZL_9Cf3qfKAc485ysgAAAmgwggJkBgkqhkiG9w0BBwagggJVMIICUQIBADCCAkoGCSqGSIb3DQEHATAeBglghkgBZQMEAS4wEQQMjuEPNs-PefNX1uh7AgEQgIICG7f6wJqCgQcIYKQuDPPT4qukB_l3NG8NipEhbwhQsmdYbA6w8QoAINU6PKzgwABEDF-cHGE95WPiIObITQnR2NmbTx5GVWGXpNXwjqswUM19WqX9JRB8MNHOOdjrnesnHYHbjl4REFF2_uMiWB4i2YNibt0UHx0BwyuINADsBrwv0JHpkGXVbQvP1nsUR2Uq_NQ5xsGc8pax8tTp-BSgnbZdJKxqS3mmvwRPtW8loC5vxe_Jxnxa56xuglNq35Aoc3cgvJdFePEz3c1Yago5Gpt7Hml4Emx1AktlPrg71ciHYZJZvxL4wCswnhKGVSH-bmmUV4dFL_aaWTmziBvOKWFDaV08kwBnTKzDYUyu46ipKloEQ_kjWmwRbEWbrIPSYBuN7lSkDsQIeMbun6nfRnrCUSeHVGRuxhlU1UBrAWY34Xve2VSFYQKS7ciixEIMFNcb0DFK4s3uIxZg9XUkfzn0ajVeEuts_6GJCz-it7J5iANmqH2Cod5G1lruyKhWClUi8sOB9vxjymlw10aHc2WSio5EAWoKATKXh575edrpf9aFkDFsuy_UOosbpkbCb_jXNClMUJcV0ysgXvbynBXP-6TUEipBAuxYW6XpCrUwcQLJ-1Dyz81a2uC9ombtwD7NFPB8aGNcBEu7aZsaQ2SOah8ypN7OSAID-qJllumvwMKD_C9bx7kjlSfRfdbDUox7Jd44vEZ42Xh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mdpi.com/2076-3921/7/2/2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mdpi.com/2076-3921/7/2/2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2140062"/>
            <a:ext cx="7772400" cy="1217307"/>
          </a:xfrm>
        </p:spPr>
        <p:txBody>
          <a:bodyPr>
            <a:normAutofit fontScale="90000"/>
          </a:bodyPr>
          <a:lstStyle/>
          <a:p>
            <a:r>
              <a:rPr lang="en-US" dirty="0"/>
              <a:t>Reactive Oxygen Species</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999293"/>
          </a:xfrm>
        </p:spPr>
        <p:txBody>
          <a:bodyPr/>
          <a:lstStyle/>
          <a:p>
            <a:r>
              <a:rPr lang="en-US" dirty="0"/>
              <a:t>Production and Damage</a:t>
            </a:r>
          </a:p>
        </p:txBody>
      </p:sp>
    </p:spTree>
    <p:extLst>
      <p:ext uri="{BB962C8B-B14F-4D97-AF65-F5344CB8AC3E}">
        <p14:creationId xmlns:p14="http://schemas.microsoft.com/office/powerpoint/2010/main" val="708644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56B83-2852-4211-95B3-58D5B1109DC9}"/>
              </a:ext>
            </a:extLst>
          </p:cNvPr>
          <p:cNvSpPr>
            <a:spLocks noGrp="1"/>
          </p:cNvSpPr>
          <p:nvPr>
            <p:ph type="title"/>
          </p:nvPr>
        </p:nvSpPr>
        <p:spPr/>
        <p:txBody>
          <a:bodyPr/>
          <a:lstStyle/>
          <a:p>
            <a:r>
              <a:rPr lang="en-US" dirty="0"/>
              <a:t>Rodents of Unusual Size</a:t>
            </a:r>
          </a:p>
        </p:txBody>
      </p:sp>
      <p:pic>
        <p:nvPicPr>
          <p:cNvPr id="5" name="Content Placeholder 4" descr="A close up of an animal&#10;&#10;Description automatically generated">
            <a:extLst>
              <a:ext uri="{FF2B5EF4-FFF2-40B4-BE49-F238E27FC236}">
                <a16:creationId xmlns:a16="http://schemas.microsoft.com/office/drawing/2014/main" id="{847DEB19-47C2-4A7B-93F6-D08D79C8A7E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4525" y="1406525"/>
            <a:ext cx="7810500" cy="4254500"/>
          </a:xfrm>
        </p:spPr>
      </p:pic>
      <p:sp>
        <p:nvSpPr>
          <p:cNvPr id="6" name="TextBox 5">
            <a:extLst>
              <a:ext uri="{FF2B5EF4-FFF2-40B4-BE49-F238E27FC236}">
                <a16:creationId xmlns:a16="http://schemas.microsoft.com/office/drawing/2014/main" id="{A986092F-BD8A-4136-8FF1-419A818C5463}"/>
              </a:ext>
            </a:extLst>
          </p:cNvPr>
          <p:cNvSpPr txBox="1"/>
          <p:nvPr/>
        </p:nvSpPr>
        <p:spPr>
          <a:xfrm>
            <a:off x="381838" y="5661025"/>
            <a:ext cx="1687129" cy="307777"/>
          </a:xfrm>
          <a:prstGeom prst="rect">
            <a:avLst/>
          </a:prstGeom>
          <a:noFill/>
        </p:spPr>
        <p:txBody>
          <a:bodyPr wrap="none" rtlCol="0">
            <a:spAutoFit/>
          </a:bodyPr>
          <a:lstStyle/>
          <a:p>
            <a:r>
              <a:rPr lang="en-US" sz="1400" dirty="0"/>
              <a:t>Image from: </a:t>
            </a:r>
            <a:r>
              <a:rPr lang="en-US" sz="1400" dirty="0" err="1">
                <a:hlinkClick r:id="rId4"/>
              </a:rPr>
              <a:t>Wikidot</a:t>
            </a:r>
            <a:endParaRPr lang="en-US" sz="1400" dirty="0"/>
          </a:p>
        </p:txBody>
      </p:sp>
    </p:spTree>
    <p:extLst>
      <p:ext uri="{BB962C8B-B14F-4D97-AF65-F5344CB8AC3E}">
        <p14:creationId xmlns:p14="http://schemas.microsoft.com/office/powerpoint/2010/main" val="33137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DD2F9E-EE19-4526-BE57-8CAFDC5E832C}"/>
              </a:ext>
            </a:extLst>
          </p:cNvPr>
          <p:cNvSpPr>
            <a:spLocks noGrp="1"/>
          </p:cNvSpPr>
          <p:nvPr>
            <p:ph type="title"/>
          </p:nvPr>
        </p:nvSpPr>
        <p:spPr>
          <a:xfrm>
            <a:off x="1305018" y="222349"/>
            <a:ext cx="7210332" cy="779462"/>
          </a:xfrm>
        </p:spPr>
        <p:txBody>
          <a:bodyPr/>
          <a:lstStyle/>
          <a:p>
            <a:endParaRPr lang="en-US"/>
          </a:p>
        </p:txBody>
      </p:sp>
      <p:pic>
        <p:nvPicPr>
          <p:cNvPr id="5" name="Content Placeholder 4" descr="A close up of a map&#10;&#10;Description automatically generated">
            <a:extLst>
              <a:ext uri="{FF2B5EF4-FFF2-40B4-BE49-F238E27FC236}">
                <a16:creationId xmlns:a16="http://schemas.microsoft.com/office/drawing/2014/main" id="{05CC9A38-D9C4-4703-903A-7043D929B4B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9594" y="1173323"/>
            <a:ext cx="7744812" cy="4511353"/>
          </a:xfrm>
          <a:prstGeom prst="rect">
            <a:avLst/>
          </a:prstGeom>
          <a:noFill/>
        </p:spPr>
      </p:pic>
      <p:sp>
        <p:nvSpPr>
          <p:cNvPr id="6" name="TextBox 5">
            <a:extLst>
              <a:ext uri="{FF2B5EF4-FFF2-40B4-BE49-F238E27FC236}">
                <a16:creationId xmlns:a16="http://schemas.microsoft.com/office/drawing/2014/main" id="{5C2689DF-9CCF-4A24-906A-0C6F102C904B}"/>
              </a:ext>
            </a:extLst>
          </p:cNvPr>
          <p:cNvSpPr txBox="1"/>
          <p:nvPr/>
        </p:nvSpPr>
        <p:spPr>
          <a:xfrm>
            <a:off x="60291" y="5684676"/>
            <a:ext cx="5284011" cy="307777"/>
          </a:xfrm>
          <a:prstGeom prst="rect">
            <a:avLst/>
          </a:prstGeom>
          <a:noFill/>
        </p:spPr>
        <p:txBody>
          <a:bodyPr wrap="none" rtlCol="0">
            <a:spAutoFit/>
          </a:bodyPr>
          <a:lstStyle/>
          <a:p>
            <a:r>
              <a:rPr lang="en-US" sz="1400" dirty="0"/>
              <a:t>Figure from: </a:t>
            </a:r>
            <a:r>
              <a:rPr lang="en-US" sz="1400" dirty="0">
                <a:hlinkClick r:id="rId4"/>
              </a:rPr>
              <a:t>Sullivan and </a:t>
            </a:r>
            <a:r>
              <a:rPr lang="en-US" sz="1400" dirty="0" err="1">
                <a:hlinkClick r:id="rId4"/>
              </a:rPr>
              <a:t>Chandel</a:t>
            </a:r>
            <a:r>
              <a:rPr lang="en-US" sz="1400" dirty="0">
                <a:hlinkClick r:id="rId4"/>
              </a:rPr>
              <a:t> (2014) Cancer and Metabolism 2:17</a:t>
            </a:r>
            <a:endParaRPr lang="en-US" sz="1400" dirty="0"/>
          </a:p>
        </p:txBody>
      </p:sp>
    </p:spTree>
    <p:extLst>
      <p:ext uri="{BB962C8B-B14F-4D97-AF65-F5344CB8AC3E}">
        <p14:creationId xmlns:p14="http://schemas.microsoft.com/office/powerpoint/2010/main" val="340666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7B3BE-133E-41D8-A9B1-27C0DD0C7F15}"/>
              </a:ext>
            </a:extLst>
          </p:cNvPr>
          <p:cNvSpPr>
            <a:spLocks noGrp="1"/>
          </p:cNvSpPr>
          <p:nvPr>
            <p:ph type="title"/>
          </p:nvPr>
        </p:nvSpPr>
        <p:spPr>
          <a:xfrm>
            <a:off x="1305018" y="222349"/>
            <a:ext cx="7743523" cy="779462"/>
          </a:xfrm>
        </p:spPr>
        <p:txBody>
          <a:bodyPr>
            <a:normAutofit/>
          </a:bodyPr>
          <a:lstStyle/>
          <a:p>
            <a:r>
              <a:rPr lang="en-US" sz="3600" dirty="0"/>
              <a:t>Generation of Superoxide during the ETC</a:t>
            </a:r>
          </a:p>
        </p:txBody>
      </p:sp>
      <p:pic>
        <p:nvPicPr>
          <p:cNvPr id="5" name="Content Placeholder 4" descr="A screenshot of a cell phone&#10;&#10;Description automatically generated">
            <a:extLst>
              <a:ext uri="{FF2B5EF4-FFF2-40B4-BE49-F238E27FC236}">
                <a16:creationId xmlns:a16="http://schemas.microsoft.com/office/drawing/2014/main" id="{3388DD76-B1E6-4E8F-B3A7-4FC117AD98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6284" y="1070092"/>
            <a:ext cx="7438292" cy="4431080"/>
          </a:xfrm>
        </p:spPr>
      </p:pic>
      <p:sp>
        <p:nvSpPr>
          <p:cNvPr id="6" name="TextBox 5">
            <a:extLst>
              <a:ext uri="{FF2B5EF4-FFF2-40B4-BE49-F238E27FC236}">
                <a16:creationId xmlns:a16="http://schemas.microsoft.com/office/drawing/2014/main" id="{458017F7-9FB3-41FD-B302-2AB220CC80A7}"/>
              </a:ext>
            </a:extLst>
          </p:cNvPr>
          <p:cNvSpPr txBox="1"/>
          <p:nvPr/>
        </p:nvSpPr>
        <p:spPr>
          <a:xfrm>
            <a:off x="180523" y="5608320"/>
            <a:ext cx="1809534" cy="307777"/>
          </a:xfrm>
          <a:prstGeom prst="rect">
            <a:avLst/>
          </a:prstGeom>
          <a:noFill/>
        </p:spPr>
        <p:txBody>
          <a:bodyPr wrap="none" rtlCol="0">
            <a:spAutoFit/>
          </a:bodyPr>
          <a:lstStyle/>
          <a:p>
            <a:r>
              <a:rPr lang="en-US" sz="1400" dirty="0"/>
              <a:t>Figure from </a:t>
            </a:r>
            <a:r>
              <a:rPr lang="en-US" sz="1400" dirty="0">
                <a:hlinkClick r:id="rId4"/>
              </a:rPr>
              <a:t>Xinyuan Li</a:t>
            </a:r>
            <a:endParaRPr lang="en-US" sz="1400" dirty="0"/>
          </a:p>
        </p:txBody>
      </p:sp>
    </p:spTree>
    <p:extLst>
      <p:ext uri="{BB962C8B-B14F-4D97-AF65-F5344CB8AC3E}">
        <p14:creationId xmlns:p14="http://schemas.microsoft.com/office/powerpoint/2010/main" val="1672489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48F96-D402-4913-A61A-F005829B28C2}"/>
              </a:ext>
            </a:extLst>
          </p:cNvPr>
          <p:cNvSpPr>
            <a:spLocks noGrp="1"/>
          </p:cNvSpPr>
          <p:nvPr>
            <p:ph type="title"/>
          </p:nvPr>
        </p:nvSpPr>
        <p:spPr>
          <a:xfrm>
            <a:off x="1455744" y="182156"/>
            <a:ext cx="5472595" cy="779462"/>
          </a:xfrm>
        </p:spPr>
        <p:txBody>
          <a:bodyPr/>
          <a:lstStyle/>
          <a:p>
            <a:r>
              <a:rPr lang="en-US" dirty="0"/>
              <a:t>NADPH Oxidase (NOX)</a:t>
            </a:r>
          </a:p>
        </p:txBody>
      </p:sp>
      <p:pic>
        <p:nvPicPr>
          <p:cNvPr id="5" name="Content Placeholder 4" descr="A picture containing text&#10;&#10;Description automatically generated">
            <a:extLst>
              <a:ext uri="{FF2B5EF4-FFF2-40B4-BE49-F238E27FC236}">
                <a16:creationId xmlns:a16="http://schemas.microsoft.com/office/drawing/2014/main" id="{A19CAB42-C190-44B6-8A29-D314E8C4ED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5468" y="1232720"/>
            <a:ext cx="7573064" cy="4321101"/>
          </a:xfrm>
        </p:spPr>
      </p:pic>
      <p:sp>
        <p:nvSpPr>
          <p:cNvPr id="6" name="TextBox 5">
            <a:extLst>
              <a:ext uri="{FF2B5EF4-FFF2-40B4-BE49-F238E27FC236}">
                <a16:creationId xmlns:a16="http://schemas.microsoft.com/office/drawing/2014/main" id="{AB3C9C31-5FDD-464F-9550-66F05FD4AF2C}"/>
              </a:ext>
            </a:extLst>
          </p:cNvPr>
          <p:cNvSpPr txBox="1"/>
          <p:nvPr/>
        </p:nvSpPr>
        <p:spPr>
          <a:xfrm>
            <a:off x="180523" y="5608320"/>
            <a:ext cx="5655202" cy="307777"/>
          </a:xfrm>
          <a:prstGeom prst="rect">
            <a:avLst/>
          </a:prstGeom>
          <a:noFill/>
        </p:spPr>
        <p:txBody>
          <a:bodyPr wrap="none" rtlCol="0">
            <a:spAutoFit/>
          </a:bodyPr>
          <a:lstStyle/>
          <a:p>
            <a:r>
              <a:rPr lang="en-US" sz="1400" dirty="0"/>
              <a:t>Figure from </a:t>
            </a:r>
            <a:r>
              <a:rPr lang="en-US" sz="1400" dirty="0">
                <a:hlinkClick r:id="rId4"/>
              </a:rPr>
              <a:t>Kim J.Y., et al, (2017) Experimental Neurobiology 26(4):195-205</a:t>
            </a:r>
            <a:endParaRPr lang="en-US" sz="1400" dirty="0"/>
          </a:p>
        </p:txBody>
      </p:sp>
    </p:spTree>
    <p:extLst>
      <p:ext uri="{BB962C8B-B14F-4D97-AF65-F5344CB8AC3E}">
        <p14:creationId xmlns:p14="http://schemas.microsoft.com/office/powerpoint/2010/main" val="603801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65AD-5FEC-4F5B-BEC4-F4114CA600A5}"/>
              </a:ext>
            </a:extLst>
          </p:cNvPr>
          <p:cNvSpPr>
            <a:spLocks noGrp="1"/>
          </p:cNvSpPr>
          <p:nvPr>
            <p:ph type="title"/>
          </p:nvPr>
        </p:nvSpPr>
        <p:spPr>
          <a:xfrm>
            <a:off x="1305018" y="222349"/>
            <a:ext cx="7210332" cy="445866"/>
          </a:xfrm>
        </p:spPr>
        <p:txBody>
          <a:bodyPr>
            <a:normAutofit fontScale="90000"/>
          </a:bodyPr>
          <a:lstStyle/>
          <a:p>
            <a:r>
              <a:rPr lang="en-US" dirty="0"/>
              <a:t>Super Oxide </a:t>
            </a:r>
            <a:r>
              <a:rPr lang="en-US" dirty="0" err="1"/>
              <a:t>Dismutases</a:t>
            </a:r>
            <a:endParaRPr lang="en-US" dirty="0"/>
          </a:p>
        </p:txBody>
      </p:sp>
      <p:pic>
        <p:nvPicPr>
          <p:cNvPr id="5" name="Content Placeholder 4" descr="A picture containing text, map&#10;&#10;Description automatically generated">
            <a:extLst>
              <a:ext uri="{FF2B5EF4-FFF2-40B4-BE49-F238E27FC236}">
                <a16:creationId xmlns:a16="http://schemas.microsoft.com/office/drawing/2014/main" id="{BA6FC6B8-FA02-4150-961D-ADA82CC6A0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9282" y="668215"/>
            <a:ext cx="5584638" cy="5039263"/>
          </a:xfrm>
        </p:spPr>
      </p:pic>
      <p:sp>
        <p:nvSpPr>
          <p:cNvPr id="6" name="TextBox 5">
            <a:extLst>
              <a:ext uri="{FF2B5EF4-FFF2-40B4-BE49-F238E27FC236}">
                <a16:creationId xmlns:a16="http://schemas.microsoft.com/office/drawing/2014/main" id="{2FBD5274-7FD9-4A27-A005-31A8150BC91E}"/>
              </a:ext>
            </a:extLst>
          </p:cNvPr>
          <p:cNvSpPr txBox="1"/>
          <p:nvPr/>
        </p:nvSpPr>
        <p:spPr>
          <a:xfrm>
            <a:off x="60291" y="5684676"/>
            <a:ext cx="4813369" cy="307777"/>
          </a:xfrm>
          <a:prstGeom prst="rect">
            <a:avLst/>
          </a:prstGeom>
          <a:noFill/>
        </p:spPr>
        <p:txBody>
          <a:bodyPr wrap="none" rtlCol="0">
            <a:spAutoFit/>
          </a:bodyPr>
          <a:lstStyle/>
          <a:p>
            <a:r>
              <a:rPr lang="en-US" sz="1400" dirty="0"/>
              <a:t>Figure from: </a:t>
            </a:r>
            <a:r>
              <a:rPr lang="en-US" sz="1400" dirty="0">
                <a:hlinkClick r:id="rId4"/>
              </a:rPr>
              <a:t>Wang, Y., et al. (2018) J. Cell Biol 217(6):1915-1928</a:t>
            </a:r>
            <a:endParaRPr lang="en-US" sz="1400" dirty="0"/>
          </a:p>
        </p:txBody>
      </p:sp>
    </p:spTree>
    <p:extLst>
      <p:ext uri="{BB962C8B-B14F-4D97-AF65-F5344CB8AC3E}">
        <p14:creationId xmlns:p14="http://schemas.microsoft.com/office/powerpoint/2010/main" val="3289450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F33B5-A31D-4A58-930B-9D38829936C7}"/>
              </a:ext>
            </a:extLst>
          </p:cNvPr>
          <p:cNvSpPr>
            <a:spLocks noGrp="1"/>
          </p:cNvSpPr>
          <p:nvPr>
            <p:ph type="title"/>
          </p:nvPr>
        </p:nvSpPr>
        <p:spPr>
          <a:xfrm>
            <a:off x="1350234" y="247470"/>
            <a:ext cx="7627967" cy="779462"/>
          </a:xfrm>
        </p:spPr>
        <p:txBody>
          <a:bodyPr>
            <a:normAutofit fontScale="90000"/>
          </a:bodyPr>
          <a:lstStyle/>
          <a:p>
            <a:r>
              <a:rPr lang="en-US" dirty="0"/>
              <a:t>The Superoxide Dismutase Reaction</a:t>
            </a:r>
          </a:p>
        </p:txBody>
      </p:sp>
      <p:pic>
        <p:nvPicPr>
          <p:cNvPr id="6" name="Picture 5">
            <a:extLst>
              <a:ext uri="{FF2B5EF4-FFF2-40B4-BE49-F238E27FC236}">
                <a16:creationId xmlns:a16="http://schemas.microsoft.com/office/drawing/2014/main" id="{CA2E2EAD-12F8-4A5D-AC55-3A47B27B3E64}"/>
              </a:ext>
            </a:extLst>
          </p:cNvPr>
          <p:cNvPicPr>
            <a:picLocks noChangeAspect="1"/>
          </p:cNvPicPr>
          <p:nvPr/>
        </p:nvPicPr>
        <p:blipFill>
          <a:blip r:embed="rId3"/>
          <a:stretch>
            <a:fillRect/>
          </a:stretch>
        </p:blipFill>
        <p:spPr>
          <a:xfrm>
            <a:off x="2293698" y="2451797"/>
            <a:ext cx="6551295" cy="1399850"/>
          </a:xfrm>
          <a:prstGeom prst="rect">
            <a:avLst/>
          </a:prstGeom>
        </p:spPr>
      </p:pic>
      <p:sp>
        <p:nvSpPr>
          <p:cNvPr id="7" name="TextBox 6">
            <a:extLst>
              <a:ext uri="{FF2B5EF4-FFF2-40B4-BE49-F238E27FC236}">
                <a16:creationId xmlns:a16="http://schemas.microsoft.com/office/drawing/2014/main" id="{D83ABFDA-72F8-49DB-A8D0-1DD93856F504}"/>
              </a:ext>
            </a:extLst>
          </p:cNvPr>
          <p:cNvSpPr txBox="1"/>
          <p:nvPr/>
        </p:nvSpPr>
        <p:spPr>
          <a:xfrm>
            <a:off x="648119" y="2484940"/>
            <a:ext cx="1645579" cy="646331"/>
          </a:xfrm>
          <a:prstGeom prst="rect">
            <a:avLst/>
          </a:prstGeom>
          <a:noFill/>
        </p:spPr>
        <p:txBody>
          <a:bodyPr wrap="none" rtlCol="0">
            <a:spAutoFit/>
          </a:bodyPr>
          <a:lstStyle/>
          <a:p>
            <a:r>
              <a:rPr lang="en-US" sz="3600" b="1" dirty="0">
                <a:solidFill>
                  <a:srgbClr val="C00000"/>
                </a:solidFill>
              </a:rPr>
              <a:t>Cycle 1:</a:t>
            </a:r>
          </a:p>
        </p:txBody>
      </p:sp>
      <p:sp>
        <p:nvSpPr>
          <p:cNvPr id="8" name="TextBox 7">
            <a:extLst>
              <a:ext uri="{FF2B5EF4-FFF2-40B4-BE49-F238E27FC236}">
                <a16:creationId xmlns:a16="http://schemas.microsoft.com/office/drawing/2014/main" id="{816F8EAF-C211-4683-9339-3A96C0BAAFC2}"/>
              </a:ext>
            </a:extLst>
          </p:cNvPr>
          <p:cNvSpPr txBox="1"/>
          <p:nvPr/>
        </p:nvSpPr>
        <p:spPr>
          <a:xfrm>
            <a:off x="648119" y="3095786"/>
            <a:ext cx="1645579" cy="646331"/>
          </a:xfrm>
          <a:prstGeom prst="rect">
            <a:avLst/>
          </a:prstGeom>
          <a:noFill/>
        </p:spPr>
        <p:txBody>
          <a:bodyPr wrap="none" rtlCol="0">
            <a:spAutoFit/>
          </a:bodyPr>
          <a:lstStyle/>
          <a:p>
            <a:r>
              <a:rPr lang="en-US" sz="3600" b="1" dirty="0">
                <a:solidFill>
                  <a:srgbClr val="C00000"/>
                </a:solidFill>
              </a:rPr>
              <a:t>Cycle 2:</a:t>
            </a:r>
          </a:p>
        </p:txBody>
      </p:sp>
    </p:spTree>
    <p:extLst>
      <p:ext uri="{BB962C8B-B14F-4D97-AF65-F5344CB8AC3E}">
        <p14:creationId xmlns:p14="http://schemas.microsoft.com/office/powerpoint/2010/main" val="231684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617E-BBFA-4E55-9C35-3E566F9E28F3}"/>
              </a:ext>
            </a:extLst>
          </p:cNvPr>
          <p:cNvSpPr>
            <a:spLocks noGrp="1"/>
          </p:cNvSpPr>
          <p:nvPr>
            <p:ph type="title"/>
          </p:nvPr>
        </p:nvSpPr>
        <p:spPr/>
        <p:txBody>
          <a:bodyPr/>
          <a:lstStyle/>
          <a:p>
            <a:r>
              <a:rPr lang="en-US" dirty="0"/>
              <a:t>Superoxide Dismutase</a:t>
            </a:r>
          </a:p>
        </p:txBody>
      </p:sp>
      <p:pic>
        <p:nvPicPr>
          <p:cNvPr id="5" name="Content Placeholder 4" descr="A picture containing table, different, various, sitting&#10;&#10;Description automatically generated">
            <a:extLst>
              <a:ext uri="{FF2B5EF4-FFF2-40B4-BE49-F238E27FC236}">
                <a16:creationId xmlns:a16="http://schemas.microsoft.com/office/drawing/2014/main" id="{A2C4C6EC-0853-4F0D-99EE-70C7A549127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070" y="1447023"/>
            <a:ext cx="7923255" cy="4193879"/>
          </a:xfrm>
        </p:spPr>
      </p:pic>
      <p:sp>
        <p:nvSpPr>
          <p:cNvPr id="6" name="TextBox 5">
            <a:extLst>
              <a:ext uri="{FF2B5EF4-FFF2-40B4-BE49-F238E27FC236}">
                <a16:creationId xmlns:a16="http://schemas.microsoft.com/office/drawing/2014/main" id="{D5BBAB35-0CCF-45A6-9FF4-D5CB88058D7B}"/>
              </a:ext>
            </a:extLst>
          </p:cNvPr>
          <p:cNvSpPr txBox="1"/>
          <p:nvPr/>
        </p:nvSpPr>
        <p:spPr>
          <a:xfrm>
            <a:off x="60291" y="5684676"/>
            <a:ext cx="7374711" cy="307777"/>
          </a:xfrm>
          <a:prstGeom prst="rect">
            <a:avLst/>
          </a:prstGeom>
          <a:noFill/>
        </p:spPr>
        <p:txBody>
          <a:bodyPr wrap="none" rtlCol="0">
            <a:spAutoFit/>
          </a:bodyPr>
          <a:lstStyle/>
          <a:p>
            <a:r>
              <a:rPr lang="en-US" sz="1400" dirty="0"/>
              <a:t>Figure </a:t>
            </a:r>
            <a:r>
              <a:rPr lang="en-US" sz="1400" dirty="0" err="1"/>
              <a:t>from:</a:t>
            </a:r>
            <a:r>
              <a:rPr lang="en-US" sz="1400" dirty="0" err="1">
                <a:hlinkClick r:id="rId4"/>
              </a:rPr>
              <a:t>Azadmanesh</a:t>
            </a:r>
            <a:r>
              <a:rPr lang="en-US" sz="1400" dirty="0">
                <a:hlinkClick r:id="rId4"/>
              </a:rPr>
              <a:t>, J. and </a:t>
            </a:r>
            <a:r>
              <a:rPr lang="en-US" sz="1400" dirty="0" err="1">
                <a:hlinkClick r:id="rId4"/>
              </a:rPr>
              <a:t>Borgstahl</a:t>
            </a:r>
            <a:r>
              <a:rPr lang="en-US" sz="1400" dirty="0">
                <a:hlinkClick r:id="rId4"/>
              </a:rPr>
              <a:t>, G.E.O. (2018) Antioxidants 7(2):10.3390/antiox7020025</a:t>
            </a:r>
            <a:endParaRPr lang="en-US" sz="1400" dirty="0"/>
          </a:p>
        </p:txBody>
      </p:sp>
    </p:spTree>
    <p:extLst>
      <p:ext uri="{BB962C8B-B14F-4D97-AF65-F5344CB8AC3E}">
        <p14:creationId xmlns:p14="http://schemas.microsoft.com/office/powerpoint/2010/main" val="1970395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16A6D-3A67-4DC7-BEAC-106C407EE96C}"/>
              </a:ext>
            </a:extLst>
          </p:cNvPr>
          <p:cNvSpPr>
            <a:spLocks noGrp="1"/>
          </p:cNvSpPr>
          <p:nvPr>
            <p:ph type="title"/>
          </p:nvPr>
        </p:nvSpPr>
        <p:spPr>
          <a:xfrm>
            <a:off x="-75236" y="2048005"/>
            <a:ext cx="2685327" cy="2069438"/>
          </a:xfrm>
        </p:spPr>
        <p:txBody>
          <a:bodyPr>
            <a:normAutofit/>
          </a:bodyPr>
          <a:lstStyle/>
          <a:p>
            <a:pPr algn="ctr"/>
            <a:r>
              <a:rPr lang="en-US" sz="3200" dirty="0"/>
              <a:t>SOD reaction mechanism</a:t>
            </a:r>
          </a:p>
        </p:txBody>
      </p:sp>
      <p:pic>
        <p:nvPicPr>
          <p:cNvPr id="5" name="Content Placeholder 4" descr="A close up of a map&#10;&#10;Description automatically generated">
            <a:extLst>
              <a:ext uri="{FF2B5EF4-FFF2-40B4-BE49-F238E27FC236}">
                <a16:creationId xmlns:a16="http://schemas.microsoft.com/office/drawing/2014/main" id="{D0B0E342-CE10-4909-9939-29D61374322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93248" y="130204"/>
            <a:ext cx="6294035" cy="5476776"/>
          </a:xfrm>
        </p:spPr>
      </p:pic>
      <p:sp>
        <p:nvSpPr>
          <p:cNvPr id="6" name="TextBox 5">
            <a:extLst>
              <a:ext uri="{FF2B5EF4-FFF2-40B4-BE49-F238E27FC236}">
                <a16:creationId xmlns:a16="http://schemas.microsoft.com/office/drawing/2014/main" id="{75C3F44B-8AD8-4856-BD80-17655C2AB8D8}"/>
              </a:ext>
            </a:extLst>
          </p:cNvPr>
          <p:cNvSpPr txBox="1"/>
          <p:nvPr/>
        </p:nvSpPr>
        <p:spPr>
          <a:xfrm>
            <a:off x="60291" y="5684676"/>
            <a:ext cx="7374711" cy="307777"/>
          </a:xfrm>
          <a:prstGeom prst="rect">
            <a:avLst/>
          </a:prstGeom>
          <a:noFill/>
        </p:spPr>
        <p:txBody>
          <a:bodyPr wrap="none" rtlCol="0">
            <a:spAutoFit/>
          </a:bodyPr>
          <a:lstStyle/>
          <a:p>
            <a:r>
              <a:rPr lang="en-US" sz="1400"/>
              <a:t>Figure from:</a:t>
            </a:r>
            <a:r>
              <a:rPr lang="en-US" sz="1400">
                <a:hlinkClick r:id="rId4"/>
              </a:rPr>
              <a:t>Azadmanesh, J. and Borgstahl, G.E.O. (2018) Antioxidants 7(2):10.3390/antiox7020025</a:t>
            </a:r>
            <a:endParaRPr lang="en-US" sz="1400" dirty="0"/>
          </a:p>
        </p:txBody>
      </p:sp>
    </p:spTree>
    <p:extLst>
      <p:ext uri="{BB962C8B-B14F-4D97-AF65-F5344CB8AC3E}">
        <p14:creationId xmlns:p14="http://schemas.microsoft.com/office/powerpoint/2010/main" val="3727525863"/>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2810</TotalTime>
  <Words>1007</Words>
  <Application>Microsoft Office PowerPoint</Application>
  <PresentationFormat>On-screen Show (4:3)</PresentationFormat>
  <Paragraphs>36</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Biochemistry Theme</vt:lpstr>
      <vt:lpstr>Reactive Oxygen Species</vt:lpstr>
      <vt:lpstr>Rodents of Unusual Size</vt:lpstr>
      <vt:lpstr>PowerPoint Presentation</vt:lpstr>
      <vt:lpstr>Generation of Superoxide during the ETC</vt:lpstr>
      <vt:lpstr>NADPH Oxidase (NOX)</vt:lpstr>
      <vt:lpstr>Super Oxide Dismutases</vt:lpstr>
      <vt:lpstr>The Superoxide Dismutase Reaction</vt:lpstr>
      <vt:lpstr>Superoxide Dismutase</vt:lpstr>
      <vt:lpstr>SOD reaction mechanism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Reactive Oxygen Species</dc:title>
  <dc:creator>Patricia Flatt</dc:creator>
  <cp:lastModifiedBy>Patricia Flatt</cp:lastModifiedBy>
  <cp:revision>22</cp:revision>
  <dcterms:created xsi:type="dcterms:W3CDTF">2020-02-18T22:46:40Z</dcterms:created>
  <dcterms:modified xsi:type="dcterms:W3CDTF">2020-02-21T05:01:51Z</dcterms:modified>
</cp:coreProperties>
</file>