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420" r:id="rId2"/>
    <p:sldId id="257" r:id="rId3"/>
    <p:sldId id="422" r:id="rId4"/>
    <p:sldId id="423" r:id="rId5"/>
    <p:sldId id="424" r:id="rId6"/>
    <p:sldId id="421" r:id="rId7"/>
    <p:sldId id="425" r:id="rId8"/>
    <p:sldId id="426" r:id="rId9"/>
    <p:sldId id="318" r:id="rId10"/>
    <p:sldId id="428" r:id="rId11"/>
    <p:sldId id="447" r:id="rId12"/>
    <p:sldId id="429" r:id="rId13"/>
    <p:sldId id="442" r:id="rId14"/>
    <p:sldId id="434" r:id="rId15"/>
    <p:sldId id="443" r:id="rId16"/>
    <p:sldId id="444" r:id="rId17"/>
    <p:sldId id="448" r:id="rId18"/>
    <p:sldId id="437" r:id="rId19"/>
    <p:sldId id="439" r:id="rId20"/>
    <p:sldId id="435" r:id="rId21"/>
    <p:sldId id="441" r:id="rId22"/>
    <p:sldId id="438" r:id="rId23"/>
    <p:sldId id="452" r:id="rId24"/>
    <p:sldId id="446" r:id="rId25"/>
    <p:sldId id="449"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6D9C"/>
    <a:srgbClr val="54C2DC"/>
    <a:srgbClr val="E6B0CE"/>
    <a:srgbClr val="D35617"/>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51584" autoAdjust="0"/>
  </p:normalViewPr>
  <p:slideViewPr>
    <p:cSldViewPr snapToGrid="0" showGuides="1">
      <p:cViewPr varScale="1">
        <p:scale>
          <a:sx n="59" d="100"/>
          <a:sy n="59" d="100"/>
        </p:scale>
        <p:origin x="2460" y="60"/>
      </p:cViewPr>
      <p:guideLst>
        <p:guide orient="horz" pos="2184"/>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EB9FD24-5F17-4DC0-8DB8-BA44608A6F77}" type="datetimeFigureOut">
              <a:rPr lang="en-US" smtClean="0"/>
              <a:t>2/4/2020</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2ED13A92-1542-4DD8-9582-4F65BF3293BF}" type="slidenum">
              <a:rPr lang="en-US" smtClean="0"/>
              <a:t>‹#›</a:t>
            </a:fld>
            <a:endParaRPr lang="en-US"/>
          </a:p>
        </p:txBody>
      </p:sp>
    </p:spTree>
    <p:extLst>
      <p:ext uri="{BB962C8B-B14F-4D97-AF65-F5344CB8AC3E}">
        <p14:creationId xmlns:p14="http://schemas.microsoft.com/office/powerpoint/2010/main" val="1431060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part one of our lecture series on the </a:t>
            </a:r>
            <a:r>
              <a:rPr lang="en-US" dirty="0" err="1"/>
              <a:t>Kreb</a:t>
            </a:r>
            <a:r>
              <a:rPr lang="en-US" dirty="0"/>
              <a:t> Cycle. This tutorial will give you an overview of the </a:t>
            </a:r>
            <a:r>
              <a:rPr lang="en-US" dirty="0" err="1"/>
              <a:t>Kreb</a:t>
            </a:r>
            <a:r>
              <a:rPr lang="en-US" dirty="0"/>
              <a:t> Cycle process and focus on the Pyruvate Dehydrogenase reaction that generates the Acetyl-CoA required for entry into the </a:t>
            </a:r>
            <a:r>
              <a:rPr lang="en-US" dirty="0" err="1"/>
              <a:t>Kreb</a:t>
            </a:r>
            <a:r>
              <a:rPr lang="en-US" dirty="0"/>
              <a:t> Cycle.</a:t>
            </a:r>
          </a:p>
        </p:txBody>
      </p:sp>
      <p:sp>
        <p:nvSpPr>
          <p:cNvPr id="4" name="Slide Number Placeholder 3"/>
          <p:cNvSpPr>
            <a:spLocks noGrp="1"/>
          </p:cNvSpPr>
          <p:nvPr>
            <p:ph type="sldNum" sz="quarter" idx="5"/>
          </p:nvPr>
        </p:nvSpPr>
        <p:spPr/>
        <p:txBody>
          <a:bodyPr/>
          <a:lstStyle/>
          <a:p>
            <a:fld id="{2ED13A92-1542-4DD8-9582-4F65BF3293BF}" type="slidenum">
              <a:rPr lang="en-US" smtClean="0"/>
              <a:t>1</a:t>
            </a:fld>
            <a:endParaRPr lang="en-US"/>
          </a:p>
        </p:txBody>
      </p:sp>
    </p:spTree>
    <p:extLst>
      <p:ext uri="{BB962C8B-B14F-4D97-AF65-F5344CB8AC3E}">
        <p14:creationId xmlns:p14="http://schemas.microsoft.com/office/powerpoint/2010/main" val="53317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This massive protein complex contains many copies of three catalytically active subunits known as the E1 (green), E2 (Blue), and E3 (Orange) subunits. The subunits are tethered together by long flexible protein arms that are able to shuttle the reaction intermediates from one location to another. Since the overall complex is so flexible, it has been difficult to study. Structural biologists have taken a divide-and-conquer approach, and broken the complex into small pieces that are amenable for study. Pictures of parts of the complex from electron microscopy, X-ray crystallography and NMR spectroscopy are then used to figure out how to reassemble all the pieces.</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10</a:t>
            </a:fld>
            <a:endParaRPr lang="en-US"/>
          </a:p>
        </p:txBody>
      </p:sp>
    </p:spTree>
    <p:extLst>
      <p:ext uri="{BB962C8B-B14F-4D97-AF65-F5344CB8AC3E}">
        <p14:creationId xmlns:p14="http://schemas.microsoft.com/office/powerpoint/2010/main" val="2784507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partial recombinant structure of the Pyruvate Dehydrogenase (PDH) Protein Complex analyzed by negative-stain electron microscopy. I love the technologies that allow us to visualize the </a:t>
            </a:r>
            <a:r>
              <a:rPr lang="en-US" dirty="0" err="1"/>
              <a:t>realtime</a:t>
            </a:r>
            <a:r>
              <a:rPr lang="en-US" dirty="0"/>
              <a:t> structure of biological molecules. It makes me stop and reflect on the wonders of life and how complex we all really are.</a:t>
            </a:r>
          </a:p>
        </p:txBody>
      </p:sp>
      <p:sp>
        <p:nvSpPr>
          <p:cNvPr id="4" name="Slide Number Placeholder 3"/>
          <p:cNvSpPr>
            <a:spLocks noGrp="1"/>
          </p:cNvSpPr>
          <p:nvPr>
            <p:ph type="sldNum" sz="quarter" idx="5"/>
          </p:nvPr>
        </p:nvSpPr>
        <p:spPr/>
        <p:txBody>
          <a:bodyPr/>
          <a:lstStyle/>
          <a:p>
            <a:fld id="{2ED13A92-1542-4DD8-9582-4F65BF3293BF}" type="slidenum">
              <a:rPr lang="en-US" smtClean="0"/>
              <a:t>11</a:t>
            </a:fld>
            <a:endParaRPr lang="en-US"/>
          </a:p>
        </p:txBody>
      </p:sp>
    </p:spTree>
    <p:extLst>
      <p:ext uri="{BB962C8B-B14F-4D97-AF65-F5344CB8AC3E}">
        <p14:creationId xmlns:p14="http://schemas.microsoft.com/office/powerpoint/2010/main" val="1698054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reactions performed in the PDH complex are tricky, so several specialized chemical cofactors are used by the enzyme subunits. This included thiamine pyrophosphate, lipoamide, FAD, and NAD+. The E1 enzyme subunit (shown here) that performs the first step uses thiamine pyrophosphate to extract carbon dioxide from pyruvate.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12</a:t>
            </a:fld>
            <a:endParaRPr lang="en-US"/>
          </a:p>
        </p:txBody>
      </p:sp>
    </p:spTree>
    <p:extLst>
      <p:ext uri="{BB962C8B-B14F-4D97-AF65-F5344CB8AC3E}">
        <p14:creationId xmlns:p14="http://schemas.microsoft.com/office/powerpoint/2010/main" val="2905539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Thiamine Pyrophosphate is derived from vitamin B1.  Good sources of Thiamine (vitamin B1) from the diet, include legumes, nuts, oats, eggs, milk, beef, and liver.  Other food sources are often fortified with vitamin B1 such as rice, pasta, breads, cereal and flour.</a:t>
            </a:r>
          </a:p>
        </p:txBody>
      </p:sp>
      <p:sp>
        <p:nvSpPr>
          <p:cNvPr id="4" name="Slide Number Placeholder 3"/>
          <p:cNvSpPr>
            <a:spLocks noGrp="1"/>
          </p:cNvSpPr>
          <p:nvPr>
            <p:ph type="sldNum" sz="quarter" idx="5"/>
          </p:nvPr>
        </p:nvSpPr>
        <p:spPr/>
        <p:txBody>
          <a:bodyPr/>
          <a:lstStyle/>
          <a:p>
            <a:fld id="{2ED13A92-1542-4DD8-9582-4F65BF3293BF}" type="slidenum">
              <a:rPr lang="en-US" smtClean="0"/>
              <a:t>13</a:t>
            </a:fld>
            <a:endParaRPr lang="en-US"/>
          </a:p>
        </p:txBody>
      </p:sp>
    </p:spTree>
    <p:extLst>
      <p:ext uri="{BB962C8B-B14F-4D97-AF65-F5344CB8AC3E}">
        <p14:creationId xmlns:p14="http://schemas.microsoft.com/office/powerpoint/2010/main" val="1158720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During the reaction mechanism of PDH, pyruvate and thiamine pyrophosphate (TPP) are bound by the E1 </a:t>
            </a:r>
            <a:r>
              <a:rPr lang="en-US" sz="1200" b="0" i="0" u="none" strike="noStrike" kern="1200" dirty="0" err="1">
                <a:solidFill>
                  <a:schemeClr val="tx1"/>
                </a:solidFill>
                <a:effectLst/>
                <a:latin typeface="+mn-lt"/>
                <a:ea typeface="+mn-ea"/>
                <a:cs typeface="+mn-cs"/>
              </a:rPr>
              <a:t>subunint</a:t>
            </a:r>
            <a:r>
              <a:rPr lang="en-US" sz="1200" b="0" i="0" u="none" strike="noStrike" kern="1200" dirty="0">
                <a:solidFill>
                  <a:schemeClr val="tx1"/>
                </a:solidFill>
                <a:effectLst/>
                <a:latin typeface="+mn-lt"/>
                <a:ea typeface="+mn-ea"/>
                <a:cs typeface="+mn-cs"/>
              </a:rPr>
              <a:t> of PDH. The thiazolium ring of TPP is in a zwitterionic form, and the anionic C2 carbon performs a nucleophilic attack on the C2 (ketone) carbonyl of pyruvate. The resulting intermediate undergoes decarboxylation leaving a 2 carbon intermediate attached to TPP.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14</a:t>
            </a:fld>
            <a:endParaRPr lang="en-US"/>
          </a:p>
        </p:txBody>
      </p:sp>
    </p:spTree>
    <p:extLst>
      <p:ext uri="{BB962C8B-B14F-4D97-AF65-F5344CB8AC3E}">
        <p14:creationId xmlns:p14="http://schemas.microsoft.com/office/powerpoint/2010/main" val="3845858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the second cofactor, lipoamide becomes involved in the reaction mechanism. Lipoamide is a tightly bound prosthetic group that is attached to the enzyme through a covalent linkage with a lysine residue.  This cofactor can exist in and oxidized and reduced form through the formation and breakdown of a disulfide linkage (similar to that seen between cysteine residues). It is used to harvest electrons from the Pyruvate and </a:t>
            </a:r>
            <a:r>
              <a:rPr lang="en-US" dirty="0" err="1"/>
              <a:t>CoASH</a:t>
            </a:r>
            <a:r>
              <a:rPr lang="en-US" dirty="0"/>
              <a:t> substrates during the reaction.</a:t>
            </a:r>
          </a:p>
        </p:txBody>
      </p:sp>
      <p:sp>
        <p:nvSpPr>
          <p:cNvPr id="4" name="Slide Number Placeholder 3"/>
          <p:cNvSpPr>
            <a:spLocks noGrp="1"/>
          </p:cNvSpPr>
          <p:nvPr>
            <p:ph type="sldNum" sz="quarter" idx="5"/>
          </p:nvPr>
        </p:nvSpPr>
        <p:spPr/>
        <p:txBody>
          <a:bodyPr/>
          <a:lstStyle/>
          <a:p>
            <a:fld id="{2ED13A92-1542-4DD8-9582-4F65BF3293BF}" type="slidenum">
              <a:rPr lang="en-US" smtClean="0"/>
              <a:t>15</a:t>
            </a:fld>
            <a:endParaRPr lang="en-US"/>
          </a:p>
        </p:txBody>
      </p:sp>
    </p:spTree>
    <p:extLst>
      <p:ext uri="{BB962C8B-B14F-4D97-AF65-F5344CB8AC3E}">
        <p14:creationId xmlns:p14="http://schemas.microsoft.com/office/powerpoint/2010/main" val="414035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lipoamide cofactor is shown in pink on this diagram and is attached on the long, flexible arms of the PDH complex.  This allows the lipoamide cofactor to be dipped in and out of the different protein subunits and serve as an electron carrier molecule.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16</a:t>
            </a:fld>
            <a:endParaRPr lang="en-US"/>
          </a:p>
        </p:txBody>
      </p:sp>
    </p:spTree>
    <p:extLst>
      <p:ext uri="{BB962C8B-B14F-4D97-AF65-F5344CB8AC3E}">
        <p14:creationId xmlns:p14="http://schemas.microsoft.com/office/powerpoint/2010/main" val="29981337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Once the acetyl group has been attached to the TPP in the E1 subunit, the oxidized form of the lipoamide cofactor enters the subunit. The </a:t>
            </a:r>
            <a:r>
              <a:rPr lang="en-US" sz="1200" b="0" i="0" u="none" strike="noStrike" kern="1200" dirty="0" err="1">
                <a:solidFill>
                  <a:schemeClr val="tx1"/>
                </a:solidFill>
                <a:effectLst/>
                <a:latin typeface="+mn-lt"/>
                <a:ea typeface="+mn-ea"/>
                <a:cs typeface="+mn-cs"/>
              </a:rPr>
              <a:t>ene-ol</a:t>
            </a:r>
            <a:r>
              <a:rPr lang="en-US" sz="1200" b="0" i="0" u="none" strike="noStrike" kern="1200" dirty="0">
                <a:solidFill>
                  <a:schemeClr val="tx1"/>
                </a:solidFill>
                <a:effectLst/>
                <a:latin typeface="+mn-lt"/>
                <a:ea typeface="+mn-ea"/>
                <a:cs typeface="+mn-cs"/>
              </a:rPr>
              <a:t> carbon in the TPP-intermediate structure has anionic character, enabling it to attack the disulfide bond of the oxidized lipoamide cofactor. This releases and restores the TPP cofactor in the E1 subunit and opens the ring structure of lipoamide to create one reduced thiol functional group and the other sulfur loaded with the acetyl group from pyruvate. The E1-catalyzed process is the rate-limiting step of the whole pyruvate dehydrogenase complex. </a:t>
            </a:r>
          </a:p>
          <a:p>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17</a:t>
            </a:fld>
            <a:endParaRPr lang="en-US"/>
          </a:p>
        </p:txBody>
      </p:sp>
    </p:spTree>
    <p:extLst>
      <p:ext uri="{BB962C8B-B14F-4D97-AF65-F5344CB8AC3E}">
        <p14:creationId xmlns:p14="http://schemas.microsoft.com/office/powerpoint/2010/main" val="180672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Here you can see the partially reduced lipoamide cofactor forming a thioester intermediate with the acetyl group from pyruvate. </a:t>
            </a:r>
          </a:p>
        </p:txBody>
      </p:sp>
      <p:sp>
        <p:nvSpPr>
          <p:cNvPr id="4" name="Slide Number Placeholder 3"/>
          <p:cNvSpPr>
            <a:spLocks noGrp="1"/>
          </p:cNvSpPr>
          <p:nvPr>
            <p:ph type="sldNum" sz="quarter" idx="5"/>
          </p:nvPr>
        </p:nvSpPr>
        <p:spPr/>
        <p:txBody>
          <a:bodyPr/>
          <a:lstStyle/>
          <a:p>
            <a:fld id="{2ED13A92-1542-4DD8-9582-4F65BF3293BF}" type="slidenum">
              <a:rPr lang="en-US" smtClean="0"/>
              <a:t>18</a:t>
            </a:fld>
            <a:endParaRPr lang="en-US"/>
          </a:p>
        </p:txBody>
      </p:sp>
    </p:spTree>
    <p:extLst>
      <p:ext uri="{BB962C8B-B14F-4D97-AF65-F5344CB8AC3E}">
        <p14:creationId xmlns:p14="http://schemas.microsoft.com/office/powerpoint/2010/main" val="3494194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acetyl-</a:t>
            </a:r>
            <a:r>
              <a:rPr lang="en-US" sz="1200" b="0" i="0" u="none" strike="noStrike" kern="1200" dirty="0" err="1">
                <a:solidFill>
                  <a:schemeClr val="tx1"/>
                </a:solidFill>
                <a:effectLst/>
                <a:latin typeface="+mn-lt"/>
                <a:ea typeface="+mn-ea"/>
                <a:cs typeface="+mn-cs"/>
              </a:rPr>
              <a:t>hydrolipoamide</a:t>
            </a:r>
            <a:r>
              <a:rPr lang="en-US" sz="1200" b="0" i="0" u="none" strike="noStrike" kern="1200" dirty="0">
                <a:solidFill>
                  <a:schemeClr val="tx1"/>
                </a:solidFill>
                <a:effectLst/>
                <a:latin typeface="+mn-lt"/>
                <a:ea typeface="+mn-ea"/>
                <a:cs typeface="+mn-cs"/>
              </a:rPr>
              <a:t> intermediate will then shift from the E1 subunit and move to the E2 subunit. The E1 subunit is shown in green above and the E2 subunit in blue.</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19</a:t>
            </a:fld>
            <a:endParaRPr lang="en-US"/>
          </a:p>
        </p:txBody>
      </p:sp>
    </p:spTree>
    <p:extLst>
      <p:ext uri="{BB962C8B-B14F-4D97-AF65-F5344CB8AC3E}">
        <p14:creationId xmlns:p14="http://schemas.microsoft.com/office/powerpoint/2010/main" val="1687390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completion of glycolysis, pyruvate will move into the matrix of the mitochondria during aerobic respiration.  It will then be converted to Acetyl-CoA which can then enter into the reactions of the </a:t>
            </a:r>
            <a:r>
              <a:rPr lang="en-US" dirty="0" err="1"/>
              <a:t>Kreb</a:t>
            </a:r>
            <a:r>
              <a:rPr lang="en-US" dirty="0"/>
              <a:t> Cycle (which is also called the Citric Acid Cycle or Tricarboxylic Acid Cycle)</a:t>
            </a:r>
          </a:p>
        </p:txBody>
      </p:sp>
      <p:sp>
        <p:nvSpPr>
          <p:cNvPr id="4" name="Slide Number Placeholder 3"/>
          <p:cNvSpPr>
            <a:spLocks noGrp="1"/>
          </p:cNvSpPr>
          <p:nvPr>
            <p:ph type="sldNum" sz="quarter" idx="10"/>
          </p:nvPr>
        </p:nvSpPr>
        <p:spPr/>
        <p:txBody>
          <a:bodyPr/>
          <a:lstStyle/>
          <a:p>
            <a:fld id="{2ED13A92-1542-4DD8-9582-4F65BF3293BF}" type="slidenum">
              <a:rPr lang="en-US" smtClean="0"/>
              <a:t>2</a:t>
            </a:fld>
            <a:endParaRPr lang="en-US"/>
          </a:p>
        </p:txBody>
      </p:sp>
    </p:spTree>
    <p:extLst>
      <p:ext uri="{BB962C8B-B14F-4D97-AF65-F5344CB8AC3E}">
        <p14:creationId xmlns:p14="http://schemas.microsoft.com/office/powerpoint/2010/main" val="35540541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At this point, the </a:t>
            </a:r>
            <a:r>
              <a:rPr lang="en-US" sz="1200" b="0" i="0" u="none" strike="noStrike" kern="1200" dirty="0" err="1">
                <a:solidFill>
                  <a:schemeClr val="tx1"/>
                </a:solidFill>
                <a:effectLst/>
                <a:latin typeface="+mn-lt"/>
                <a:ea typeface="+mn-ea"/>
                <a:cs typeface="+mn-cs"/>
              </a:rPr>
              <a:t>hydrolipoate</a:t>
            </a:r>
            <a:r>
              <a:rPr lang="en-US" sz="1200" b="0" i="0" u="none" strike="noStrike" kern="1200" dirty="0">
                <a:solidFill>
                  <a:schemeClr val="tx1"/>
                </a:solidFill>
                <a:effectLst/>
                <a:latin typeface="+mn-lt"/>
                <a:ea typeface="+mn-ea"/>
                <a:cs typeface="+mn-cs"/>
              </a:rPr>
              <a:t>-thioester functionality is positioned into the </a:t>
            </a:r>
            <a:r>
              <a:rPr lang="en-US" sz="1200" b="0" i="0" u="none" strike="noStrike" kern="1200" dirty="0" err="1">
                <a:solidFill>
                  <a:schemeClr val="tx1"/>
                </a:solidFill>
                <a:effectLst/>
                <a:latin typeface="+mn-lt"/>
                <a:ea typeface="+mn-ea"/>
                <a:cs typeface="+mn-cs"/>
              </a:rPr>
              <a:t>dihydrolipoyl</a:t>
            </a:r>
            <a:r>
              <a:rPr lang="en-US" sz="1200" b="0" i="0" u="none" strike="noStrike" kern="1200" dirty="0">
                <a:solidFill>
                  <a:schemeClr val="tx1"/>
                </a:solidFill>
                <a:effectLst/>
                <a:latin typeface="+mn-lt"/>
                <a:ea typeface="+mn-ea"/>
                <a:cs typeface="+mn-cs"/>
              </a:rPr>
              <a:t> transacetylase (E2) active site, where a transacylation reaction transfers the acetyl from the "swinging arm" of lipoamide to the thiol of coenzyme A. This produces acetyl-CoA, which is released from the enzyme complex and subsequently enters the citric acid cycle. It also fully reduced the lipoamide cofactor to dihydrolipoamide. Thus, the E2 subunit can also be called lipoamide reductase-transacetylase. </a:t>
            </a:r>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20</a:t>
            </a:fld>
            <a:endParaRPr lang="en-US"/>
          </a:p>
        </p:txBody>
      </p:sp>
    </p:spTree>
    <p:extLst>
      <p:ext uri="{BB962C8B-B14F-4D97-AF65-F5344CB8AC3E}">
        <p14:creationId xmlns:p14="http://schemas.microsoft.com/office/powerpoint/2010/main" val="16476992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lipoamide has been fully reduced to </a:t>
            </a:r>
            <a:r>
              <a:rPr lang="en-US" dirty="0" err="1"/>
              <a:t>dihyrolipoamide</a:t>
            </a:r>
            <a:r>
              <a:rPr lang="en-US" dirty="0"/>
              <a:t>, the flexible arm will swing away from the E2 subunit and move to the E3 subunit, shown in orange here. This is where the final dehydrogenase activity of the enzyme will occur.</a:t>
            </a:r>
          </a:p>
        </p:txBody>
      </p:sp>
      <p:sp>
        <p:nvSpPr>
          <p:cNvPr id="4" name="Slide Number Placeholder 3"/>
          <p:cNvSpPr>
            <a:spLocks noGrp="1"/>
          </p:cNvSpPr>
          <p:nvPr>
            <p:ph type="sldNum" sz="quarter" idx="5"/>
          </p:nvPr>
        </p:nvSpPr>
        <p:spPr/>
        <p:txBody>
          <a:bodyPr/>
          <a:lstStyle/>
          <a:p>
            <a:fld id="{2ED13A92-1542-4DD8-9582-4F65BF3293BF}" type="slidenum">
              <a:rPr lang="en-US" smtClean="0"/>
              <a:t>21</a:t>
            </a:fld>
            <a:endParaRPr lang="en-US"/>
          </a:p>
        </p:txBody>
      </p:sp>
    </p:spTree>
    <p:extLst>
      <p:ext uri="{BB962C8B-B14F-4D97-AF65-F5344CB8AC3E}">
        <p14:creationId xmlns:p14="http://schemas.microsoft.com/office/powerpoint/2010/main" val="895401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Once the </a:t>
            </a:r>
            <a:r>
              <a:rPr lang="en-US" sz="1200" b="0" i="0" u="none" strike="noStrike" kern="1200" dirty="0" err="1">
                <a:solidFill>
                  <a:schemeClr val="tx1"/>
                </a:solidFill>
                <a:effectLst/>
                <a:latin typeface="+mn-lt"/>
                <a:ea typeface="+mn-ea"/>
                <a:cs typeface="+mn-cs"/>
              </a:rPr>
              <a:t>dihydrolipoyl</a:t>
            </a:r>
            <a:r>
              <a:rPr lang="en-US" sz="1200" b="0" i="0" u="none" strike="noStrike" kern="1200" dirty="0">
                <a:solidFill>
                  <a:schemeClr val="tx1"/>
                </a:solidFill>
                <a:effectLst/>
                <a:latin typeface="+mn-lt"/>
                <a:ea typeface="+mn-ea"/>
                <a:cs typeface="+mn-cs"/>
              </a:rPr>
              <a:t> has migrated to the </a:t>
            </a:r>
            <a:r>
              <a:rPr lang="en-US" sz="1200" b="0" i="0" u="none" strike="noStrike" kern="1200" dirty="0" err="1">
                <a:solidFill>
                  <a:schemeClr val="tx1"/>
                </a:solidFill>
                <a:effectLst/>
                <a:latin typeface="+mn-lt"/>
                <a:ea typeface="+mn-ea"/>
                <a:cs typeface="+mn-cs"/>
              </a:rPr>
              <a:t>dihydrolipoyl</a:t>
            </a:r>
            <a:r>
              <a:rPr lang="en-US" sz="1200" b="0" i="0" u="none" strike="noStrike" kern="1200" dirty="0">
                <a:solidFill>
                  <a:schemeClr val="tx1"/>
                </a:solidFill>
                <a:effectLst/>
                <a:latin typeface="+mn-lt"/>
                <a:ea typeface="+mn-ea"/>
                <a:cs typeface="+mn-cs"/>
              </a:rPr>
              <a:t> dehydrogenase (E3) active site, it undergoes a flavin-mediated oxidation. First, FAD oxidizes </a:t>
            </a:r>
            <a:r>
              <a:rPr lang="en-US" sz="1200" b="0" i="0" u="none" strike="noStrike" kern="1200" dirty="0" err="1">
                <a:solidFill>
                  <a:schemeClr val="tx1"/>
                </a:solidFill>
                <a:effectLst/>
                <a:latin typeface="+mn-lt"/>
                <a:ea typeface="+mn-ea"/>
                <a:cs typeface="+mn-cs"/>
              </a:rPr>
              <a:t>dihydrolipoate</a:t>
            </a:r>
            <a:r>
              <a:rPr lang="en-US" sz="1200" b="0" i="0" u="none" strike="noStrike" kern="1200" dirty="0">
                <a:solidFill>
                  <a:schemeClr val="tx1"/>
                </a:solidFill>
                <a:effectLst/>
                <a:latin typeface="+mn-lt"/>
                <a:ea typeface="+mn-ea"/>
                <a:cs typeface="+mn-cs"/>
              </a:rPr>
              <a:t> back to the oxidized lipoate state, producing the reduced FADH</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Recall that FAD is a tight binding cofactor that cannot be released from the enzyme. To make the electrons available for use in the electron transport chain, the electrons are transported to the mobile NAD</a:t>
            </a:r>
            <a:r>
              <a:rPr lang="en-US" sz="1200" b="0" i="0" u="none" strike="noStrike" kern="1200" baseline="300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cofactor. NAD</a:t>
            </a:r>
            <a:r>
              <a:rPr lang="en-US" sz="1200" b="0" i="0" u="none" strike="noStrike" kern="1200" baseline="300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oxidizes FADH</a:t>
            </a:r>
            <a:r>
              <a:rPr lang="en-US" sz="1200" b="0" i="0" u="none" strike="noStrike" kern="1200" baseline="-250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back to its FAD resting state, producing NADH and H+. NADH/H+ can then leave the PDH enzyme system and shuttle the electrons to the electron transport chain. At this point, the enzyme is reset and has completed one round of catalytic activity, producing one molecule of Acetyl-CoA, one molecule of CO</a:t>
            </a:r>
            <a:r>
              <a:rPr lang="en-US" sz="1200" b="0" i="0" u="none" strike="noStrike" kern="1200" baseline="-25000" dirty="0">
                <a:solidFill>
                  <a:schemeClr val="tx1"/>
                </a:solidFill>
                <a:effectLst/>
                <a:latin typeface="+mn-lt"/>
                <a:ea typeface="+mn-ea"/>
                <a:cs typeface="+mn-cs"/>
              </a:rPr>
              <a:t>2 </a:t>
            </a:r>
            <a:r>
              <a:rPr lang="en-US" sz="1200" b="0" i="0" u="none" strike="noStrike" kern="1200" baseline="0" dirty="0">
                <a:solidFill>
                  <a:schemeClr val="tx1"/>
                </a:solidFill>
                <a:effectLst/>
                <a:latin typeface="+mn-lt"/>
                <a:ea typeface="+mn-ea"/>
                <a:cs typeface="+mn-cs"/>
              </a:rPr>
              <a:t>and one molecule of NADH/H+.  Note that this reaction will happen twice for each glucose molecule processed in glycolysis.</a:t>
            </a:r>
            <a:endParaRPr lang="en-US" baseline="-25000" dirty="0"/>
          </a:p>
        </p:txBody>
      </p:sp>
      <p:sp>
        <p:nvSpPr>
          <p:cNvPr id="4" name="Slide Number Placeholder 3"/>
          <p:cNvSpPr>
            <a:spLocks noGrp="1"/>
          </p:cNvSpPr>
          <p:nvPr>
            <p:ph type="sldNum" sz="quarter" idx="5"/>
          </p:nvPr>
        </p:nvSpPr>
        <p:spPr/>
        <p:txBody>
          <a:bodyPr/>
          <a:lstStyle/>
          <a:p>
            <a:fld id="{2ED13A92-1542-4DD8-9582-4F65BF3293BF}" type="slidenum">
              <a:rPr lang="en-US" smtClean="0"/>
              <a:t>22</a:t>
            </a:fld>
            <a:endParaRPr lang="en-US"/>
          </a:p>
        </p:txBody>
      </p:sp>
    </p:spTree>
    <p:extLst>
      <p:ext uri="{BB962C8B-B14F-4D97-AF65-F5344CB8AC3E}">
        <p14:creationId xmlns:p14="http://schemas.microsoft.com/office/powerpoint/2010/main" val="3989361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acetyl-CoA produced in this reaction is then poised to enter into the </a:t>
            </a:r>
            <a:r>
              <a:rPr lang="en-US" dirty="0" err="1"/>
              <a:t>Kreb</a:t>
            </a:r>
            <a:r>
              <a:rPr lang="en-US" dirty="0"/>
              <a:t> cycle. Note that the conversion of pyruvate to acetyl-CoA is an irreversible step.  Typically decarboxylation reactions cannot be easily reversed. The PDH complex is also a key regulatory element in the pathway linking glycolysis to the </a:t>
            </a:r>
            <a:r>
              <a:rPr lang="en-US" dirty="0" err="1"/>
              <a:t>Kreb</a:t>
            </a:r>
            <a:r>
              <a:rPr lang="en-US" dirty="0"/>
              <a:t> cycle.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23</a:t>
            </a:fld>
            <a:endParaRPr lang="en-US"/>
          </a:p>
        </p:txBody>
      </p:sp>
    </p:spTree>
    <p:extLst>
      <p:ext uri="{BB962C8B-B14F-4D97-AF65-F5344CB8AC3E}">
        <p14:creationId xmlns:p14="http://schemas.microsoft.com/office/powerpoint/2010/main" val="19667246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Acetyl-CoA will inhibit the enzyme reaction by negative feedback inhibition.  Similarly, a high ratio of NADH/NAD+ will indicate that there is not enough NAD+ to serve as a cofactor for the enzyme to receive the electrons housed on FAD. Without being able to off-load the electrons from the system, the system will get backed up and shut down until electron carrier molecules are oxidized and available to accept </a:t>
            </a:r>
            <a:r>
              <a:rPr lang="en-US" dirty="0" err="1"/>
              <a:t>electons</a:t>
            </a:r>
            <a:r>
              <a:rPr lang="en-US" dirty="0"/>
              <a:t> from the E3 subunit. The PDH complex is also regulated through phosphorylation by a family of PDKs and PDPs that are differentially expressed/activated within different tissue types throughout the body.</a:t>
            </a:r>
          </a:p>
        </p:txBody>
      </p:sp>
      <p:sp>
        <p:nvSpPr>
          <p:cNvPr id="4" name="Slide Number Placeholder 3"/>
          <p:cNvSpPr>
            <a:spLocks noGrp="1"/>
          </p:cNvSpPr>
          <p:nvPr>
            <p:ph type="sldNum" sz="quarter" idx="5"/>
          </p:nvPr>
        </p:nvSpPr>
        <p:spPr/>
        <p:txBody>
          <a:bodyPr/>
          <a:lstStyle/>
          <a:p>
            <a:fld id="{2ED13A92-1542-4DD8-9582-4F65BF3293BF}" type="slidenum">
              <a:rPr lang="en-US" smtClean="0"/>
              <a:t>24</a:t>
            </a:fld>
            <a:endParaRPr lang="en-US"/>
          </a:p>
        </p:txBody>
      </p:sp>
    </p:spTree>
    <p:extLst>
      <p:ext uri="{BB962C8B-B14F-4D97-AF65-F5344CB8AC3E}">
        <p14:creationId xmlns:p14="http://schemas.microsoft.com/office/powerpoint/2010/main" val="2208763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Regulation of the PDH Complex by phosphorylation allows for cells to adapt to changing metabolic environments and differing, tissue-specific energy demands. PDC can be phosphorylated by PDKs, which can be regulated by mitochondrial acetyl-CoA, NADH, pyruvate, ATP and nuclear transcription factors. PDC is more active in the healthy and well-fed state. However, suppression of PDC is crucial for glucose synthesis when glucose is scarce, especially in liver tissue where the process of gluconeogenesis is the most active. In the next section, we will explore the 8 major metabolic reactions of the </a:t>
            </a:r>
            <a:r>
              <a:rPr lang="en-US" dirty="0" err="1"/>
              <a:t>Kreb</a:t>
            </a:r>
            <a:r>
              <a:rPr lang="en-US" dirty="0"/>
              <a:t> Cycle.</a:t>
            </a:r>
          </a:p>
          <a:p>
            <a:endParaRPr lang="en-US" dirty="0"/>
          </a:p>
        </p:txBody>
      </p:sp>
      <p:sp>
        <p:nvSpPr>
          <p:cNvPr id="4" name="Slide Number Placeholder 3"/>
          <p:cNvSpPr>
            <a:spLocks noGrp="1"/>
          </p:cNvSpPr>
          <p:nvPr>
            <p:ph type="sldNum" sz="quarter" idx="5"/>
          </p:nvPr>
        </p:nvSpPr>
        <p:spPr/>
        <p:txBody>
          <a:bodyPr/>
          <a:lstStyle/>
          <a:p>
            <a:fld id="{2ED13A92-1542-4DD8-9582-4F65BF3293BF}" type="slidenum">
              <a:rPr lang="en-US" smtClean="0"/>
              <a:t>25</a:t>
            </a:fld>
            <a:endParaRPr lang="en-US"/>
          </a:p>
        </p:txBody>
      </p:sp>
    </p:spTree>
    <p:extLst>
      <p:ext uri="{BB962C8B-B14F-4D97-AF65-F5344CB8AC3E}">
        <p14:creationId xmlns:p14="http://schemas.microsoft.com/office/powerpoint/2010/main" val="95475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broad overview of those reactions is shown here.  In this overview the production of NADH electron carriers is emphasized.  As the carbohydrate metabolites move through glycolysis and pass through the </a:t>
            </a:r>
            <a:r>
              <a:rPr lang="en-US" dirty="0" err="1"/>
              <a:t>Kreb</a:t>
            </a:r>
            <a:r>
              <a:rPr lang="en-US" dirty="0"/>
              <a:t> Cycle, electrons are harvested from the metabolites until they are fully oxidized to carbon dioxide. Recall that glycolysis will produce two molecules of NADH for each glucose and that these reactions occur in the cytosol. Pyruvate is then transported to the mitochondrial matrix where it will be converted to Acetyl-CoA and enter into the </a:t>
            </a:r>
            <a:r>
              <a:rPr lang="en-US" dirty="0" err="1"/>
              <a:t>Kreb</a:t>
            </a:r>
            <a:r>
              <a:rPr lang="en-US" dirty="0"/>
              <a:t> Cycle.  Conversion of Pyruvate to Acetyl-CoA produces one molecule of CO</a:t>
            </a:r>
            <a:r>
              <a:rPr lang="en-US" baseline="-25000" dirty="0"/>
              <a:t>2</a:t>
            </a:r>
            <a:r>
              <a:rPr lang="en-US" dirty="0"/>
              <a:t> and NADH. Two more molecules of CO</a:t>
            </a:r>
            <a:r>
              <a:rPr lang="en-US" baseline="-25000" dirty="0"/>
              <a:t>2 </a:t>
            </a:r>
            <a:r>
              <a:rPr lang="en-US" dirty="0"/>
              <a:t>are released during the </a:t>
            </a:r>
            <a:r>
              <a:rPr lang="en-US" dirty="0" err="1"/>
              <a:t>Kreb</a:t>
            </a:r>
            <a:r>
              <a:rPr lang="en-US" dirty="0"/>
              <a:t> Cycle and three more molecules of NADH are produced. For each molecule of glucose metabolized, two pyruvate molecules are formed, thus a total of 8 NADH are formed in the mitochondria during the aerobic oxidation of pyruvate (2 in the conversion of Pyruvate to Acetyl-CoA and 6 more in the </a:t>
            </a:r>
            <a:r>
              <a:rPr lang="en-US" dirty="0" err="1"/>
              <a:t>Kreb</a:t>
            </a:r>
            <a:r>
              <a:rPr lang="en-US" dirty="0"/>
              <a:t> Cycle).  Note also that fatty acids from stored lipids can also be metabolized to Acetyl-CoA and enter into the </a:t>
            </a:r>
            <a:r>
              <a:rPr lang="en-US" dirty="0" err="1"/>
              <a:t>Kreb</a:t>
            </a:r>
            <a:r>
              <a:rPr lang="en-US" dirty="0"/>
              <a:t> Cycle to produce energy.</a:t>
            </a:r>
          </a:p>
        </p:txBody>
      </p:sp>
      <p:sp>
        <p:nvSpPr>
          <p:cNvPr id="4" name="Slide Number Placeholder 3"/>
          <p:cNvSpPr>
            <a:spLocks noGrp="1"/>
          </p:cNvSpPr>
          <p:nvPr>
            <p:ph type="sldNum" sz="quarter" idx="5"/>
          </p:nvPr>
        </p:nvSpPr>
        <p:spPr/>
        <p:txBody>
          <a:bodyPr/>
          <a:lstStyle/>
          <a:p>
            <a:fld id="{2ED13A92-1542-4DD8-9582-4F65BF3293BF}" type="slidenum">
              <a:rPr lang="en-US" smtClean="0"/>
              <a:t>3</a:t>
            </a:fld>
            <a:endParaRPr lang="en-US"/>
          </a:p>
        </p:txBody>
      </p:sp>
    </p:spTree>
    <p:extLst>
      <p:ext uri="{BB962C8B-B14F-4D97-AF65-F5344CB8AC3E}">
        <p14:creationId xmlns:p14="http://schemas.microsoft.com/office/powerpoint/2010/main" val="35944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interesting to note that while the glycolytic pathway and the </a:t>
            </a:r>
            <a:r>
              <a:rPr lang="en-US" dirty="0" err="1"/>
              <a:t>Kreb</a:t>
            </a:r>
            <a:r>
              <a:rPr lang="en-US" dirty="0"/>
              <a:t> cycle are known for their abilities to produce electron carriers that will generate large amounts of ATP (producing energy for the cell), the intermediates within the pathway can also be converted to amino acids that will be utilized during protein synthesis. For example, you have already seen in the process of gluconeogenesis, that oxaloacetate can be converted into aspartate, and alpha-ketoglutarate into glutamate. These can be further modified to form other amino acids such as Asparagine and Methionine, or Proline and Arginine. Many branched chain amino acids can also be produced from pyruvate, including alanine.</a:t>
            </a:r>
          </a:p>
        </p:txBody>
      </p:sp>
      <p:sp>
        <p:nvSpPr>
          <p:cNvPr id="4" name="Slide Number Placeholder 3"/>
          <p:cNvSpPr>
            <a:spLocks noGrp="1"/>
          </p:cNvSpPr>
          <p:nvPr>
            <p:ph type="sldNum" sz="quarter" idx="5"/>
          </p:nvPr>
        </p:nvSpPr>
        <p:spPr/>
        <p:txBody>
          <a:bodyPr/>
          <a:lstStyle/>
          <a:p>
            <a:fld id="{2ED13A92-1542-4DD8-9582-4F65BF3293BF}" type="slidenum">
              <a:rPr lang="en-US" smtClean="0"/>
              <a:t>4</a:t>
            </a:fld>
            <a:endParaRPr lang="en-US"/>
          </a:p>
        </p:txBody>
      </p:sp>
    </p:spTree>
    <p:extLst>
      <p:ext uri="{BB962C8B-B14F-4D97-AF65-F5344CB8AC3E}">
        <p14:creationId xmlns:p14="http://schemas.microsoft.com/office/powerpoint/2010/main" val="364330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Further branching off from these metabolite pools are the production of the nucleotide monomers used in DNA and RNA biosynthesis.  Other important cofactors such as the heme in hemoglobin are also produced from intermediates in the </a:t>
            </a:r>
            <a:r>
              <a:rPr lang="en-US" dirty="0" err="1"/>
              <a:t>Kreb</a:t>
            </a:r>
            <a:r>
              <a:rPr lang="en-US" dirty="0"/>
              <a:t> Cycle. Thus, this metabolic pathway sets the stage for providing both the resources and energy for building the major macromolecules within the body. They are all connected here, which is why we spend so much time studying this system. </a:t>
            </a:r>
          </a:p>
        </p:txBody>
      </p:sp>
      <p:sp>
        <p:nvSpPr>
          <p:cNvPr id="4" name="Slide Number Placeholder 3"/>
          <p:cNvSpPr>
            <a:spLocks noGrp="1"/>
          </p:cNvSpPr>
          <p:nvPr>
            <p:ph type="sldNum" sz="quarter" idx="5"/>
          </p:nvPr>
        </p:nvSpPr>
        <p:spPr/>
        <p:txBody>
          <a:bodyPr/>
          <a:lstStyle/>
          <a:p>
            <a:fld id="{2ED13A92-1542-4DD8-9582-4F65BF3293BF}" type="slidenum">
              <a:rPr lang="en-US" smtClean="0"/>
              <a:t>5</a:t>
            </a:fld>
            <a:endParaRPr lang="en-US"/>
          </a:p>
        </p:txBody>
      </p:sp>
    </p:spTree>
    <p:extLst>
      <p:ext uri="{BB962C8B-B14F-4D97-AF65-F5344CB8AC3E}">
        <p14:creationId xmlns:p14="http://schemas.microsoft.com/office/powerpoint/2010/main" val="3245253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few lectures, we will explore the reactions of the </a:t>
            </a:r>
            <a:r>
              <a:rPr lang="en-US" dirty="0" err="1"/>
              <a:t>Kreb</a:t>
            </a:r>
            <a:r>
              <a:rPr lang="en-US" dirty="0"/>
              <a:t> Cycle in more depth.</a:t>
            </a:r>
          </a:p>
        </p:txBody>
      </p:sp>
      <p:sp>
        <p:nvSpPr>
          <p:cNvPr id="4" name="Slide Number Placeholder 3"/>
          <p:cNvSpPr>
            <a:spLocks noGrp="1"/>
          </p:cNvSpPr>
          <p:nvPr>
            <p:ph type="sldNum" sz="quarter" idx="5"/>
          </p:nvPr>
        </p:nvSpPr>
        <p:spPr/>
        <p:txBody>
          <a:bodyPr/>
          <a:lstStyle/>
          <a:p>
            <a:fld id="{2ED13A92-1542-4DD8-9582-4F65BF3293BF}" type="slidenum">
              <a:rPr lang="en-US" smtClean="0"/>
              <a:t>6</a:t>
            </a:fld>
            <a:endParaRPr lang="en-US"/>
          </a:p>
        </p:txBody>
      </p:sp>
    </p:spTree>
    <p:extLst>
      <p:ext uri="{BB962C8B-B14F-4D97-AF65-F5344CB8AC3E}">
        <p14:creationId xmlns:p14="http://schemas.microsoft.com/office/powerpoint/2010/main" val="1946863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before we can get into the reactions that are within the </a:t>
            </a:r>
            <a:r>
              <a:rPr lang="en-US" dirty="0" err="1"/>
              <a:t>Kreb</a:t>
            </a:r>
            <a:r>
              <a:rPr lang="en-US" dirty="0"/>
              <a:t> Cycle, pyruvate must first be converted into Acetyl-CoA. This is mediated by a major enzyme complex (perhaps one of the largest complexes known!) that is called the Pyruvate Dehydrogenase Complex. It is common for this complex to have more than 60 subunits and it is visible by electron microscopy. Within this reaction Pyruvate and Coenzyme-A(SH) are substrates that end in producing a molecule of CO</a:t>
            </a:r>
            <a:r>
              <a:rPr lang="en-US" baseline="-25000" dirty="0"/>
              <a:t>2</a:t>
            </a:r>
            <a:r>
              <a:rPr lang="en-US" dirty="0"/>
              <a:t> and Acetyl-CoA. A molecule of NADH is also produced during this process.</a:t>
            </a:r>
          </a:p>
        </p:txBody>
      </p:sp>
      <p:sp>
        <p:nvSpPr>
          <p:cNvPr id="4" name="Slide Number Placeholder 3"/>
          <p:cNvSpPr>
            <a:spLocks noGrp="1"/>
          </p:cNvSpPr>
          <p:nvPr>
            <p:ph type="sldNum" sz="quarter" idx="5"/>
          </p:nvPr>
        </p:nvSpPr>
        <p:spPr/>
        <p:txBody>
          <a:bodyPr/>
          <a:lstStyle/>
          <a:p>
            <a:fld id="{2ED13A92-1542-4DD8-9582-4F65BF3293BF}" type="slidenum">
              <a:rPr lang="en-US" smtClean="0"/>
              <a:t>7</a:t>
            </a:fld>
            <a:endParaRPr lang="en-US"/>
          </a:p>
        </p:txBody>
      </p:sp>
    </p:spTree>
    <p:extLst>
      <p:ext uri="{BB962C8B-B14F-4D97-AF65-F5344CB8AC3E}">
        <p14:creationId xmlns:p14="http://schemas.microsoft.com/office/powerpoint/2010/main" val="371504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protein complex mediates the conversion of pyruvate to acetyl-CoA. To complete this conversion, three enzymatic process have to occur. First, there is a decarboxylation of the pyruvate molecule to release carbon dioxide. There is a transacetylase reaction that moves the acetate functional group of pyruvate to the Coenzyme A carrier to produce Acetyl-CoA.  During this process, electrons are harvested from the substrates and transferred to the NAD+ carrier to form NADH. This redox/energy-harvesting step is a dehydrogenase reaction. The enzyme complex is named for this important step in the reaction.</a:t>
            </a:r>
          </a:p>
        </p:txBody>
      </p:sp>
      <p:sp>
        <p:nvSpPr>
          <p:cNvPr id="4" name="Slide Number Placeholder 3"/>
          <p:cNvSpPr>
            <a:spLocks noGrp="1"/>
          </p:cNvSpPr>
          <p:nvPr>
            <p:ph type="sldNum" sz="quarter" idx="5"/>
          </p:nvPr>
        </p:nvSpPr>
        <p:spPr/>
        <p:txBody>
          <a:bodyPr/>
          <a:lstStyle/>
          <a:p>
            <a:fld id="{2ED13A92-1542-4DD8-9582-4F65BF3293BF}" type="slidenum">
              <a:rPr lang="en-US" smtClean="0"/>
              <a:t>8</a:t>
            </a:fld>
            <a:endParaRPr lang="en-US"/>
          </a:p>
        </p:txBody>
      </p:sp>
    </p:spTree>
    <p:extLst>
      <p:ext uri="{BB962C8B-B14F-4D97-AF65-F5344CB8AC3E}">
        <p14:creationId xmlns:p14="http://schemas.microsoft.com/office/powerpoint/2010/main" val="993679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r>
              <a:rPr lang="en-US" dirty="0"/>
              <a:t>The reduced form of Coenzyme A serves as a substrate for the PDH reaction and is oxidized in the reaction process to a thioester carrier.</a:t>
            </a:r>
          </a:p>
          <a:p>
            <a:endParaRPr lang="en-US" dirty="0"/>
          </a:p>
        </p:txBody>
      </p:sp>
      <p:sp>
        <p:nvSpPr>
          <p:cNvPr id="4" name="Slide Number Placeholder 3"/>
          <p:cNvSpPr>
            <a:spLocks noGrp="1"/>
          </p:cNvSpPr>
          <p:nvPr>
            <p:ph type="sldNum" sz="quarter" idx="10"/>
          </p:nvPr>
        </p:nvSpPr>
        <p:spPr/>
        <p:txBody>
          <a:bodyPr/>
          <a:lstStyle/>
          <a:p>
            <a:fld id="{2ED13A92-1542-4DD8-9582-4F65BF3293BF}" type="slidenum">
              <a:rPr lang="en-US" smtClean="0"/>
              <a:t>9</a:t>
            </a:fld>
            <a:endParaRPr lang="en-US"/>
          </a:p>
        </p:txBody>
      </p:sp>
    </p:spTree>
    <p:extLst>
      <p:ext uri="{BB962C8B-B14F-4D97-AF65-F5344CB8AC3E}">
        <p14:creationId xmlns:p14="http://schemas.microsoft.com/office/powerpoint/2010/main" val="2355475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iochemistry Backgroun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096000"/>
          </a:xfrm>
          <a:prstGeom prst="rect">
            <a:avLst/>
          </a:prstGeom>
        </p:spPr>
      </p:pic>
      <p:sp>
        <p:nvSpPr>
          <p:cNvPr id="2" name="Title 1"/>
          <p:cNvSpPr>
            <a:spLocks noGrp="1"/>
          </p:cNvSpPr>
          <p:nvPr>
            <p:ph type="ctrTitle"/>
          </p:nvPr>
        </p:nvSpPr>
        <p:spPr>
          <a:xfrm>
            <a:off x="577516" y="1431922"/>
            <a:ext cx="7772400" cy="1849437"/>
          </a:xfrm>
          <a:solidFill>
            <a:schemeClr val="accent6">
              <a:lumMod val="60000"/>
              <a:lumOff val="40000"/>
              <a:alpha val="68000"/>
            </a:schemeClr>
          </a:solidFill>
        </p:spPr>
        <p:txBody>
          <a:bodyPr anchor="b"/>
          <a:lstStyle>
            <a:lvl1pPr algn="ctr">
              <a:defRPr sz="6000" b="1">
                <a:solidFill>
                  <a:schemeClr val="tx1"/>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06904" y="3891270"/>
            <a:ext cx="6858000" cy="999293"/>
          </a:xfrm>
          <a:solidFill>
            <a:schemeClr val="accent6">
              <a:lumMod val="60000"/>
              <a:lumOff val="40000"/>
              <a:alpha val="68000"/>
            </a:schemeClr>
          </a:solidFill>
        </p:spPr>
        <p:txBody>
          <a:bodyPr>
            <a:normAutofit/>
          </a:bodyPr>
          <a:lstStyle>
            <a:lvl1pPr marL="0" indent="0" algn="ctr">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spTree>
    <p:extLst>
      <p:ext uri="{BB962C8B-B14F-4D97-AF65-F5344CB8AC3E}">
        <p14:creationId xmlns:p14="http://schemas.microsoft.com/office/powerpoint/2010/main" val="18037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iochem Title content">
    <p:spTree>
      <p:nvGrpSpPr>
        <p:cNvPr id="1" name=""/>
        <p:cNvGrpSpPr/>
        <p:nvPr/>
      </p:nvGrpSpPr>
      <p:grpSpPr>
        <a:xfrm>
          <a:off x="0" y="0"/>
          <a:ext cx="0" cy="0"/>
          <a:chOff x="0" y="0"/>
          <a:chExt cx="0" cy="0"/>
        </a:xfrm>
      </p:grpSpPr>
      <p:sp>
        <p:nvSpPr>
          <p:cNvPr id="2" name="Title 1"/>
          <p:cNvSpPr>
            <a:spLocks noGrp="1"/>
          </p:cNvSpPr>
          <p:nvPr>
            <p:ph type="title"/>
          </p:nvPr>
        </p:nvSpPr>
        <p:spPr>
          <a:xfrm>
            <a:off x="1305018" y="222349"/>
            <a:ext cx="7210332" cy="779462"/>
          </a:xfrm>
        </p:spPr>
        <p:txBody>
          <a:bodyPr/>
          <a:lstStyle/>
          <a:p>
            <a:r>
              <a:rPr lang="en-US"/>
              <a:t>Click to edit Master title style</a:t>
            </a:r>
            <a:endParaRPr lang="en-US" dirty="0"/>
          </a:p>
        </p:txBody>
      </p:sp>
      <p:sp>
        <p:nvSpPr>
          <p:cNvPr id="3" name="Content Placeholder 2"/>
          <p:cNvSpPr>
            <a:spLocks noGrp="1"/>
          </p:cNvSpPr>
          <p:nvPr>
            <p:ph idx="1"/>
          </p:nvPr>
        </p:nvSpPr>
        <p:spPr>
          <a:xfrm>
            <a:off x="319596" y="1278384"/>
            <a:ext cx="8460420" cy="451135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6382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Biochem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07363" y="193064"/>
            <a:ext cx="7307987" cy="8380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57452" y="1203159"/>
            <a:ext cx="4257398"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203159"/>
            <a:ext cx="4230765" cy="46802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108763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iochem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25117" y="98796"/>
            <a:ext cx="7661430" cy="850063"/>
          </a:xfrm>
        </p:spPr>
        <p:txBody>
          <a:bodyPr/>
          <a:lstStyle/>
          <a:p>
            <a:r>
              <a:rPr lang="en-US"/>
              <a:t>Click to edit Master title style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002"/>
            <a:ext cx="1305018" cy="1182157"/>
          </a:xfrm>
          <a:prstGeom prst="rect">
            <a:avLst/>
          </a:prstGeom>
          <a:effectLst>
            <a:softEdge rad="0"/>
          </a:effectLst>
        </p:spPr>
      </p:pic>
    </p:spTree>
    <p:extLst>
      <p:ext uri="{BB962C8B-B14F-4D97-AF65-F5344CB8AC3E}">
        <p14:creationId xmlns:p14="http://schemas.microsoft.com/office/powerpoint/2010/main" val="3709738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biochem 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069974"/>
          </a:xfrm>
        </p:spPr>
        <p:txBody>
          <a:bodyPr anchor="b"/>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2961420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ochem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5134"/>
            <a:ext cx="2949178" cy="1042265"/>
          </a:xfrm>
        </p:spPr>
        <p:txBody>
          <a:bodyPr anchor="b"/>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68849"/>
            <a:ext cx="9144000" cy="1089151"/>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7379" b="37476"/>
          <a:stretch/>
        </p:blipFill>
        <p:spPr>
          <a:xfrm>
            <a:off x="-97654" y="-64655"/>
            <a:ext cx="9352490" cy="1079790"/>
          </a:xfrm>
          <a:prstGeom prst="rect">
            <a:avLst/>
          </a:prstGeom>
          <a:ln>
            <a:noFill/>
          </a:ln>
          <a:effectLst>
            <a:softEdge rad="112500"/>
          </a:effectLst>
        </p:spPr>
      </p:pic>
    </p:spTree>
    <p:extLst>
      <p:ext uri="{BB962C8B-B14F-4D97-AF65-F5344CB8AC3E}">
        <p14:creationId xmlns:p14="http://schemas.microsoft.com/office/powerpoint/2010/main" val="42166500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0CD00-9995-4470-B1CF-DB9B98189CB1}" type="datetimeFigureOut">
              <a:rPr lang="en-US" smtClean="0"/>
              <a:t>2/4/2020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5CB677-C75E-4884-8358-F53262ACFD19}" type="slidenum">
              <a:rPr lang="en-US" smtClean="0"/>
              <a:t>‹#›</a:t>
            </a:fld>
            <a:endParaRPr lang="en-US"/>
          </a:p>
        </p:txBody>
      </p:sp>
    </p:spTree>
    <p:extLst>
      <p:ext uri="{BB962C8B-B14F-4D97-AF65-F5344CB8AC3E}">
        <p14:creationId xmlns:p14="http://schemas.microsoft.com/office/powerpoint/2010/main" val="2891728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6" r:id="rId4"/>
    <p:sldLayoutId id="2147483668" r:id="rId5"/>
    <p:sldLayoutId id="2147483669"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pdb101.rcsb.org/motm/1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www.sciencedirect.com/science/article/pii/S002228361000305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pdb101.rcsb.org/motm/15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commons.wikimedia.org/wiki/File:CSIRO_ScienceImage_3224_Pulses_and_legumes.jpg" TargetMode="External"/><Relationship Id="rId5" Type="http://schemas.openxmlformats.org/officeDocument/2006/relationships/image" Target="../media/image17.jp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en.wikipedia.org/wiki/Pyruvate_dehydrogenase_complex#/media/File:PDH_schema.pn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1.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pdb101.rcsb.org/motm/153"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en.wikipedia.org/wiki/Pyruvate_dehydrogenase_complex#/media/File:PDH_schema.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en.wikipedia.org/wiki/Pyruvate_dehydrogenase_complex#/media/File:PDH_schema.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db101.rcsb.org/motm/15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commons.wikimedia.org/wiki/File:Animal_mitochondrion_diagram_en_(edit).sv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en.wikipedia.org/wiki/Pyruvate_dehydrogenase_complex#/media/File:PDH_schema.p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pdb101.rcsb.org/motm/15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en.wikipedia.org/wiki/Pyruvate_dehydrogenase_complex#/media/File:PDH_schema.pn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commons.wikimedia.org/wiki/File:Pyruvate_dehydrogenase_complex_reaction.PNG"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hyperlink" Target="https://nutritionandmetabolism.biomedcentral.com/articles/10.1186/1743-7075-11-10"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researchgate.net/publication/302922247_Sources_and_implications_of_NADHNAD_redox_imbalance_in_diabetes_and_its_complication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Amino_acid_synthesis#/media/File:Amino_acid_biosynthesis_overview.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ecampusontario.pressbooks.pub/microbio/chapter/catabolism-of-carbohydra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File:Citric_acid_cycle_with_aconitate_2.sv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n.wikipedia.org/wiki/File:Citric_acid_cycle_with_aconitate_2.sv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ommons.wikimedia.org/wiki/File:Pyruvate_dehydrogenase_complex_reaction.P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7F54E7-DD40-49F8-9248-2F3252A89CC0}"/>
              </a:ext>
            </a:extLst>
          </p:cNvPr>
          <p:cNvSpPr>
            <a:spLocks noGrp="1"/>
          </p:cNvSpPr>
          <p:nvPr>
            <p:ph type="ctrTitle"/>
          </p:nvPr>
        </p:nvSpPr>
        <p:spPr>
          <a:xfrm>
            <a:off x="609266" y="2140062"/>
            <a:ext cx="7772400" cy="1217307"/>
          </a:xfrm>
        </p:spPr>
        <p:txBody>
          <a:bodyPr/>
          <a:lstStyle/>
          <a:p>
            <a:r>
              <a:rPr lang="en-US" dirty="0"/>
              <a:t>The </a:t>
            </a:r>
            <a:r>
              <a:rPr lang="en-US" dirty="0" err="1"/>
              <a:t>Kreb</a:t>
            </a:r>
            <a:r>
              <a:rPr lang="en-US" dirty="0"/>
              <a:t> Cycle</a:t>
            </a:r>
          </a:p>
        </p:txBody>
      </p:sp>
      <p:sp>
        <p:nvSpPr>
          <p:cNvPr id="5" name="Subtitle 4">
            <a:extLst>
              <a:ext uri="{FF2B5EF4-FFF2-40B4-BE49-F238E27FC236}">
                <a16:creationId xmlns:a16="http://schemas.microsoft.com/office/drawing/2014/main" id="{CCDE68B7-E00F-4C9D-928B-A533FAD8714B}"/>
              </a:ext>
            </a:extLst>
          </p:cNvPr>
          <p:cNvSpPr>
            <a:spLocks noGrp="1"/>
          </p:cNvSpPr>
          <p:nvPr>
            <p:ph type="subTitle" idx="1"/>
          </p:nvPr>
        </p:nvSpPr>
        <p:spPr>
          <a:xfrm>
            <a:off x="1130300" y="3357369"/>
            <a:ext cx="6858000" cy="999293"/>
          </a:xfrm>
        </p:spPr>
        <p:txBody>
          <a:bodyPr/>
          <a:lstStyle/>
          <a:p>
            <a:r>
              <a:rPr lang="en-US" dirty="0"/>
              <a:t>Part 1: Overview and the Pyruvate Dehydrogenase Complex</a:t>
            </a:r>
          </a:p>
        </p:txBody>
      </p:sp>
    </p:spTree>
    <p:extLst>
      <p:ext uri="{BB962C8B-B14F-4D97-AF65-F5344CB8AC3E}">
        <p14:creationId xmlns:p14="http://schemas.microsoft.com/office/powerpoint/2010/main" val="708644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46DC-2D4C-4D22-9866-E6F213918602}"/>
              </a:ext>
            </a:extLst>
          </p:cNvPr>
          <p:cNvSpPr>
            <a:spLocks noGrp="1"/>
          </p:cNvSpPr>
          <p:nvPr>
            <p:ph type="title"/>
          </p:nvPr>
        </p:nvSpPr>
        <p:spPr>
          <a:xfrm>
            <a:off x="206114" y="1764498"/>
            <a:ext cx="3416069" cy="779462"/>
          </a:xfrm>
        </p:spPr>
        <p:txBody>
          <a:bodyPr>
            <a:normAutofit fontScale="90000"/>
          </a:bodyPr>
          <a:lstStyle/>
          <a:p>
            <a:r>
              <a:rPr lang="en-US" dirty="0"/>
              <a:t>Pyruvate Dehydrogenase (PDH) Complex</a:t>
            </a:r>
          </a:p>
        </p:txBody>
      </p:sp>
      <p:pic>
        <p:nvPicPr>
          <p:cNvPr id="6" name="Content Placeholder 5" descr="A close up of an animal&#10;&#10;Description automatically generated">
            <a:extLst>
              <a:ext uri="{FF2B5EF4-FFF2-40B4-BE49-F238E27FC236}">
                <a16:creationId xmlns:a16="http://schemas.microsoft.com/office/drawing/2014/main" id="{73F44244-42FC-4603-AAA0-F27AE451FE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91860" y="252991"/>
            <a:ext cx="4946026" cy="5361400"/>
          </a:xfrm>
        </p:spPr>
      </p:pic>
      <p:sp>
        <p:nvSpPr>
          <p:cNvPr id="4" name="TextBox 3">
            <a:extLst>
              <a:ext uri="{FF2B5EF4-FFF2-40B4-BE49-F238E27FC236}">
                <a16:creationId xmlns:a16="http://schemas.microsoft.com/office/drawing/2014/main" id="{A0690785-34D4-4F5F-9D49-B593A2B2C102}"/>
              </a:ext>
            </a:extLst>
          </p:cNvPr>
          <p:cNvSpPr txBox="1"/>
          <p:nvPr/>
        </p:nvSpPr>
        <p:spPr>
          <a:xfrm>
            <a:off x="90223" y="5614391"/>
            <a:ext cx="5684411"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p:sp>
        <p:nvSpPr>
          <p:cNvPr id="7" name="TextBox 6">
            <a:extLst>
              <a:ext uri="{FF2B5EF4-FFF2-40B4-BE49-F238E27FC236}">
                <a16:creationId xmlns:a16="http://schemas.microsoft.com/office/drawing/2014/main" id="{C4259D10-B4B0-44E0-A696-465C0936C003}"/>
              </a:ext>
            </a:extLst>
          </p:cNvPr>
          <p:cNvSpPr txBox="1"/>
          <p:nvPr/>
        </p:nvSpPr>
        <p:spPr>
          <a:xfrm>
            <a:off x="488317" y="3101009"/>
            <a:ext cx="350354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Is a Multienzyme Complex</a:t>
            </a:r>
          </a:p>
        </p:txBody>
      </p:sp>
    </p:spTree>
    <p:extLst>
      <p:ext uri="{BB962C8B-B14F-4D97-AF65-F5344CB8AC3E}">
        <p14:creationId xmlns:p14="http://schemas.microsoft.com/office/powerpoint/2010/main" val="2246862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922EB-BD99-4EEB-81F1-B6ED6A03C22B}"/>
              </a:ext>
            </a:extLst>
          </p:cNvPr>
          <p:cNvSpPr>
            <a:spLocks noGrp="1"/>
          </p:cNvSpPr>
          <p:nvPr>
            <p:ph type="title"/>
          </p:nvPr>
        </p:nvSpPr>
        <p:spPr>
          <a:xfrm>
            <a:off x="1305018" y="222349"/>
            <a:ext cx="7916676" cy="779462"/>
          </a:xfrm>
        </p:spPr>
        <p:txBody>
          <a:bodyPr>
            <a:normAutofit fontScale="90000"/>
          </a:bodyPr>
          <a:lstStyle/>
          <a:p>
            <a:r>
              <a:rPr lang="en-US" dirty="0"/>
              <a:t>Electron Microscopy of PDH Complex</a:t>
            </a:r>
          </a:p>
        </p:txBody>
      </p:sp>
      <p:pic>
        <p:nvPicPr>
          <p:cNvPr id="5" name="Content Placeholder 4" descr="A picture containing photo, building, old, black&#10;&#10;Description automatically generated">
            <a:extLst>
              <a:ext uri="{FF2B5EF4-FFF2-40B4-BE49-F238E27FC236}">
                <a16:creationId xmlns:a16="http://schemas.microsoft.com/office/drawing/2014/main" id="{35B2849D-8D51-4BD8-9CA1-6E40E87F44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39920" y="939403"/>
            <a:ext cx="6057774" cy="4570800"/>
          </a:xfrm>
        </p:spPr>
      </p:pic>
      <p:sp>
        <p:nvSpPr>
          <p:cNvPr id="6" name="TextBox 5">
            <a:extLst>
              <a:ext uri="{FF2B5EF4-FFF2-40B4-BE49-F238E27FC236}">
                <a16:creationId xmlns:a16="http://schemas.microsoft.com/office/drawing/2014/main" id="{A61976B4-E7E7-4990-B198-1B4696300988}"/>
              </a:ext>
            </a:extLst>
          </p:cNvPr>
          <p:cNvSpPr txBox="1"/>
          <p:nvPr/>
        </p:nvSpPr>
        <p:spPr>
          <a:xfrm>
            <a:off x="89453" y="5625548"/>
            <a:ext cx="5080194" cy="307777"/>
          </a:xfrm>
          <a:prstGeom prst="rect">
            <a:avLst/>
          </a:prstGeom>
          <a:noFill/>
        </p:spPr>
        <p:txBody>
          <a:bodyPr wrap="square" rtlCol="0">
            <a:spAutoFit/>
          </a:bodyPr>
          <a:lstStyle/>
          <a:p>
            <a:r>
              <a:rPr lang="en-US" sz="1400" dirty="0"/>
              <a:t>Image from : </a:t>
            </a:r>
            <a:r>
              <a:rPr lang="en-US" sz="1400" dirty="0" err="1">
                <a:hlinkClick r:id="rId4"/>
              </a:rPr>
              <a:t>Vijayakrishnan</a:t>
            </a:r>
            <a:r>
              <a:rPr lang="en-US" sz="1400" dirty="0">
                <a:hlinkClick r:id="rId4"/>
              </a:rPr>
              <a:t>, S., et al (2010) J Mol Bio 399(1):71-93</a:t>
            </a:r>
            <a:endParaRPr lang="en-US" sz="1400" dirty="0"/>
          </a:p>
        </p:txBody>
      </p:sp>
    </p:spTree>
    <p:extLst>
      <p:ext uri="{BB962C8B-B14F-4D97-AF65-F5344CB8AC3E}">
        <p14:creationId xmlns:p14="http://schemas.microsoft.com/office/powerpoint/2010/main" val="1672084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46DC-2D4C-4D22-9866-E6F213918602}"/>
              </a:ext>
            </a:extLst>
          </p:cNvPr>
          <p:cNvSpPr>
            <a:spLocks noGrp="1"/>
          </p:cNvSpPr>
          <p:nvPr>
            <p:ph type="title"/>
          </p:nvPr>
        </p:nvSpPr>
        <p:spPr>
          <a:xfrm>
            <a:off x="206114" y="1764498"/>
            <a:ext cx="3416069" cy="779462"/>
          </a:xfrm>
        </p:spPr>
        <p:txBody>
          <a:bodyPr>
            <a:normAutofit fontScale="90000"/>
          </a:bodyPr>
          <a:lstStyle/>
          <a:p>
            <a:r>
              <a:rPr lang="en-US" dirty="0"/>
              <a:t>Pyruvate Dehydrogenase Complex</a:t>
            </a:r>
          </a:p>
        </p:txBody>
      </p:sp>
      <p:sp>
        <p:nvSpPr>
          <p:cNvPr id="4" name="TextBox 3">
            <a:extLst>
              <a:ext uri="{FF2B5EF4-FFF2-40B4-BE49-F238E27FC236}">
                <a16:creationId xmlns:a16="http://schemas.microsoft.com/office/drawing/2014/main" id="{A0690785-34D4-4F5F-9D49-B593A2B2C102}"/>
              </a:ext>
            </a:extLst>
          </p:cNvPr>
          <p:cNvSpPr txBox="1"/>
          <p:nvPr/>
        </p:nvSpPr>
        <p:spPr>
          <a:xfrm>
            <a:off x="90223" y="5614391"/>
            <a:ext cx="5684411" cy="307777"/>
          </a:xfrm>
          <a:prstGeom prst="rect">
            <a:avLst/>
          </a:prstGeom>
          <a:noFill/>
        </p:spPr>
        <p:txBody>
          <a:bodyPr wrap="square" rtlCol="0">
            <a:spAutoFit/>
          </a:bodyPr>
          <a:lstStyle/>
          <a:p>
            <a:r>
              <a:rPr lang="en-US" sz="1400" dirty="0"/>
              <a:t>Image from : </a:t>
            </a:r>
            <a:r>
              <a:rPr lang="en-US" sz="1400" dirty="0" err="1">
                <a:hlinkClick r:id="rId3"/>
              </a:rPr>
              <a:t>Goodsell</a:t>
            </a:r>
            <a:r>
              <a:rPr lang="en-US" sz="1400" dirty="0">
                <a:hlinkClick r:id="rId3"/>
              </a:rPr>
              <a:t>, D. (2012) Molecule of the Month, Protein Database</a:t>
            </a:r>
            <a:endParaRPr lang="en-US" sz="1400" i="1" dirty="0"/>
          </a:p>
        </p:txBody>
      </p:sp>
      <p:pic>
        <p:nvPicPr>
          <p:cNvPr id="10" name="Content Placeholder 9">
            <a:extLst>
              <a:ext uri="{FF2B5EF4-FFF2-40B4-BE49-F238E27FC236}">
                <a16:creationId xmlns:a16="http://schemas.microsoft.com/office/drawing/2014/main" id="{7375E74D-0D2E-4181-9D04-C91C876B75A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37691" y="433113"/>
            <a:ext cx="5532682" cy="4511675"/>
          </a:xfrm>
        </p:spPr>
      </p:pic>
      <p:sp>
        <p:nvSpPr>
          <p:cNvPr id="7" name="TextBox 6">
            <a:extLst>
              <a:ext uri="{FF2B5EF4-FFF2-40B4-BE49-F238E27FC236}">
                <a16:creationId xmlns:a16="http://schemas.microsoft.com/office/drawing/2014/main" id="{C4259D10-B4B0-44E0-A696-465C0936C003}"/>
              </a:ext>
            </a:extLst>
          </p:cNvPr>
          <p:cNvSpPr txBox="1"/>
          <p:nvPr/>
        </p:nvSpPr>
        <p:spPr>
          <a:xfrm>
            <a:off x="488317" y="3101009"/>
            <a:ext cx="3631453" cy="1938992"/>
          </a:xfrm>
          <a:prstGeom prst="rect">
            <a:avLst/>
          </a:prstGeom>
          <a:noFill/>
        </p:spPr>
        <p:txBody>
          <a:bodyPr wrap="square" rtlCol="0">
            <a:spAutoFit/>
          </a:bodyPr>
          <a:lstStyle/>
          <a:p>
            <a:r>
              <a:rPr lang="en-US" sz="2400" dirty="0"/>
              <a:t>Uses several cofactors</a:t>
            </a:r>
          </a:p>
          <a:p>
            <a:pPr marL="342900" indent="-342900">
              <a:buFont typeface="Arial" panose="020B0604020202020204" pitchFamily="34" charset="0"/>
              <a:buChar char="•"/>
            </a:pPr>
            <a:r>
              <a:rPr lang="en-US" sz="2400" dirty="0"/>
              <a:t>Thiamine Pyrophosphate</a:t>
            </a:r>
          </a:p>
          <a:p>
            <a:pPr marL="342900" indent="-342900">
              <a:buFont typeface="Arial" panose="020B0604020202020204" pitchFamily="34" charset="0"/>
              <a:buChar char="•"/>
            </a:pPr>
            <a:r>
              <a:rPr lang="en-US" sz="2400" dirty="0"/>
              <a:t>Lipoamide</a:t>
            </a:r>
          </a:p>
          <a:p>
            <a:pPr marL="342900" indent="-342900">
              <a:buFont typeface="Arial" panose="020B0604020202020204" pitchFamily="34" charset="0"/>
              <a:buChar char="•"/>
            </a:pPr>
            <a:r>
              <a:rPr lang="en-US" sz="2400" dirty="0"/>
              <a:t>FAD</a:t>
            </a:r>
          </a:p>
          <a:p>
            <a:pPr marL="342900" indent="-342900">
              <a:buFont typeface="Arial" panose="020B0604020202020204" pitchFamily="34" charset="0"/>
              <a:buChar char="•"/>
            </a:pPr>
            <a:r>
              <a:rPr lang="en-US" sz="2400" dirty="0"/>
              <a:t>NAD+</a:t>
            </a:r>
          </a:p>
        </p:txBody>
      </p:sp>
    </p:spTree>
    <p:extLst>
      <p:ext uri="{BB962C8B-B14F-4D97-AF65-F5344CB8AC3E}">
        <p14:creationId xmlns:p14="http://schemas.microsoft.com/office/powerpoint/2010/main" val="382563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BE772-EBEA-49AA-A29A-5350FCDBF3E1}"/>
              </a:ext>
            </a:extLst>
          </p:cNvPr>
          <p:cNvSpPr>
            <a:spLocks noGrp="1"/>
          </p:cNvSpPr>
          <p:nvPr>
            <p:ph type="title"/>
          </p:nvPr>
        </p:nvSpPr>
        <p:spPr/>
        <p:txBody>
          <a:bodyPr/>
          <a:lstStyle/>
          <a:p>
            <a:r>
              <a:rPr lang="en-US" dirty="0"/>
              <a:t>Thiamine Pyrophosphate (TPP)</a:t>
            </a:r>
          </a:p>
        </p:txBody>
      </p:sp>
      <p:pic>
        <p:nvPicPr>
          <p:cNvPr id="5" name="Picture 4" descr="A drawing of a face&#10;&#10;Description automatically generated">
            <a:extLst>
              <a:ext uri="{FF2B5EF4-FFF2-40B4-BE49-F238E27FC236}">
                <a16:creationId xmlns:a16="http://schemas.microsoft.com/office/drawing/2014/main" id="{F9FBD1A6-181F-450F-9EF1-40C7CA7E7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2567" y="879876"/>
            <a:ext cx="4982022" cy="2159986"/>
          </a:xfrm>
          <a:prstGeom prst="rect">
            <a:avLst/>
          </a:prstGeom>
        </p:spPr>
      </p:pic>
      <p:sp>
        <p:nvSpPr>
          <p:cNvPr id="6" name="TextBox 5">
            <a:extLst>
              <a:ext uri="{FF2B5EF4-FFF2-40B4-BE49-F238E27FC236}">
                <a16:creationId xmlns:a16="http://schemas.microsoft.com/office/drawing/2014/main" id="{DD630DA0-B24E-415F-9BBE-1AA79F5D3013}"/>
              </a:ext>
            </a:extLst>
          </p:cNvPr>
          <p:cNvSpPr txBox="1"/>
          <p:nvPr/>
        </p:nvSpPr>
        <p:spPr>
          <a:xfrm>
            <a:off x="443851" y="2967335"/>
            <a:ext cx="3631453" cy="461665"/>
          </a:xfrm>
          <a:prstGeom prst="rect">
            <a:avLst/>
          </a:prstGeom>
          <a:noFill/>
        </p:spPr>
        <p:txBody>
          <a:bodyPr wrap="square" rtlCol="0">
            <a:spAutoFit/>
          </a:bodyPr>
          <a:lstStyle/>
          <a:p>
            <a:r>
              <a:rPr lang="en-US" sz="2400" dirty="0"/>
              <a:t>Derivative of Vitamin B1</a:t>
            </a:r>
          </a:p>
        </p:txBody>
      </p:sp>
      <p:pic>
        <p:nvPicPr>
          <p:cNvPr id="8" name="Picture 7" descr="A close up of a logo&#10;&#10;Description automatically generated">
            <a:extLst>
              <a:ext uri="{FF2B5EF4-FFF2-40B4-BE49-F238E27FC236}">
                <a16:creationId xmlns:a16="http://schemas.microsoft.com/office/drawing/2014/main" id="{A46ACE07-9B28-4E12-85E2-0D8D4FBF69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082" y="3429000"/>
            <a:ext cx="3920565" cy="2277195"/>
          </a:xfrm>
          <a:prstGeom prst="rect">
            <a:avLst/>
          </a:prstGeom>
        </p:spPr>
      </p:pic>
      <p:cxnSp>
        <p:nvCxnSpPr>
          <p:cNvPr id="10" name="Straight Arrow Connector 9">
            <a:extLst>
              <a:ext uri="{FF2B5EF4-FFF2-40B4-BE49-F238E27FC236}">
                <a16:creationId xmlns:a16="http://schemas.microsoft.com/office/drawing/2014/main" id="{09ABDA1A-6F18-4C64-AEBD-D8390C79ACB2}"/>
              </a:ext>
            </a:extLst>
          </p:cNvPr>
          <p:cNvCxnSpPr/>
          <p:nvPr/>
        </p:nvCxnSpPr>
        <p:spPr>
          <a:xfrm flipV="1">
            <a:off x="3639671" y="2868706"/>
            <a:ext cx="741082" cy="84865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2" name="Picture 11" descr="A picture containing outdoor, food, pile, rock&#10;&#10;Description automatically generated">
            <a:extLst>
              <a:ext uri="{FF2B5EF4-FFF2-40B4-BE49-F238E27FC236}">
                <a16:creationId xmlns:a16="http://schemas.microsoft.com/office/drawing/2014/main" id="{D90B9D7D-00E3-4115-A521-40EAF8433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7752" y="3263201"/>
            <a:ext cx="3577598" cy="23299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TextBox 12">
            <a:extLst>
              <a:ext uri="{FF2B5EF4-FFF2-40B4-BE49-F238E27FC236}">
                <a16:creationId xmlns:a16="http://schemas.microsoft.com/office/drawing/2014/main" id="{FDB3700A-7EC9-4CC3-B4A1-A90FDE3369F0}"/>
              </a:ext>
            </a:extLst>
          </p:cNvPr>
          <p:cNvSpPr txBox="1"/>
          <p:nvPr/>
        </p:nvSpPr>
        <p:spPr>
          <a:xfrm>
            <a:off x="4910184" y="5681425"/>
            <a:ext cx="1941777" cy="307777"/>
          </a:xfrm>
          <a:prstGeom prst="rect">
            <a:avLst/>
          </a:prstGeom>
          <a:noFill/>
        </p:spPr>
        <p:txBody>
          <a:bodyPr wrap="square" rtlCol="0">
            <a:spAutoFit/>
          </a:bodyPr>
          <a:lstStyle/>
          <a:p>
            <a:r>
              <a:rPr lang="en-US" sz="1400" dirty="0"/>
              <a:t>Image from : </a:t>
            </a:r>
            <a:r>
              <a:rPr lang="en-US" sz="1400" dirty="0">
                <a:hlinkClick r:id="rId6"/>
              </a:rPr>
              <a:t>CSIRO</a:t>
            </a:r>
            <a:endParaRPr lang="en-US" sz="1400" i="1" dirty="0"/>
          </a:p>
        </p:txBody>
      </p:sp>
    </p:spTree>
    <p:extLst>
      <p:ext uri="{BB962C8B-B14F-4D97-AF65-F5344CB8AC3E}">
        <p14:creationId xmlns:p14="http://schemas.microsoft.com/office/powerpoint/2010/main" val="281447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F21E2657-AA13-48EB-980E-D9E67FF4F86F}"/>
              </a:ext>
            </a:extLst>
          </p:cNvPr>
          <p:cNvSpPr/>
          <p:nvPr/>
        </p:nvSpPr>
        <p:spPr>
          <a:xfrm>
            <a:off x="0" y="785192"/>
            <a:ext cx="8552622" cy="321403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E1275-5703-4626-BE12-8E4EBBBDAF7B}"/>
              </a:ext>
            </a:extLst>
          </p:cNvPr>
          <p:cNvSpPr>
            <a:spLocks noGrp="1"/>
          </p:cNvSpPr>
          <p:nvPr>
            <p:ph type="title"/>
          </p:nvPr>
        </p:nvSpPr>
        <p:spPr>
          <a:xfrm>
            <a:off x="1359687" y="93137"/>
            <a:ext cx="7210332" cy="779462"/>
          </a:xfrm>
        </p:spPr>
        <p:txBody>
          <a:bodyPr/>
          <a:lstStyle/>
          <a:p>
            <a:r>
              <a:rPr lang="en-US" dirty="0"/>
              <a:t>Decarboxylation Occurs at E1</a:t>
            </a:r>
          </a:p>
        </p:txBody>
      </p:sp>
      <p:sp>
        <p:nvSpPr>
          <p:cNvPr id="17" name="Oval 16">
            <a:extLst>
              <a:ext uri="{FF2B5EF4-FFF2-40B4-BE49-F238E27FC236}">
                <a16:creationId xmlns:a16="http://schemas.microsoft.com/office/drawing/2014/main" id="{7353110E-8DFB-405B-8B58-08460D1385A7}"/>
              </a:ext>
            </a:extLst>
          </p:cNvPr>
          <p:cNvSpPr/>
          <p:nvPr/>
        </p:nvSpPr>
        <p:spPr>
          <a:xfrm>
            <a:off x="4562052" y="2513518"/>
            <a:ext cx="1808921" cy="155654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logo&#10;&#10;Description automatically generated">
            <a:extLst>
              <a:ext uri="{FF2B5EF4-FFF2-40B4-BE49-F238E27FC236}">
                <a16:creationId xmlns:a16="http://schemas.microsoft.com/office/drawing/2014/main" id="{2D5866EB-7E07-42DC-A2B5-63CC7F5008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023" y="883025"/>
            <a:ext cx="8420795" cy="5091950"/>
          </a:xfrm>
        </p:spPr>
      </p:pic>
      <p:sp>
        <p:nvSpPr>
          <p:cNvPr id="6" name="TextBox 5">
            <a:extLst>
              <a:ext uri="{FF2B5EF4-FFF2-40B4-BE49-F238E27FC236}">
                <a16:creationId xmlns:a16="http://schemas.microsoft.com/office/drawing/2014/main" id="{D183B762-EEDE-4C5D-8BC5-C748DD43C891}"/>
              </a:ext>
            </a:extLst>
          </p:cNvPr>
          <p:cNvSpPr txBox="1"/>
          <p:nvPr/>
        </p:nvSpPr>
        <p:spPr>
          <a:xfrm>
            <a:off x="90223" y="5614391"/>
            <a:ext cx="5684411" cy="307777"/>
          </a:xfrm>
          <a:prstGeom prst="rect">
            <a:avLst/>
          </a:prstGeom>
          <a:noFill/>
        </p:spPr>
        <p:txBody>
          <a:bodyPr wrap="square" rtlCol="0">
            <a:spAutoFit/>
          </a:bodyPr>
          <a:lstStyle/>
          <a:p>
            <a:r>
              <a:rPr lang="en-US" sz="1400" dirty="0"/>
              <a:t>Image modified from : </a:t>
            </a:r>
            <a:r>
              <a:rPr lang="en-US" sz="1400" dirty="0" err="1">
                <a:hlinkClick r:id="rId4"/>
              </a:rPr>
              <a:t>Yikrazuul</a:t>
            </a:r>
            <a:endParaRPr lang="en-US" sz="1400" i="1" dirty="0"/>
          </a:p>
        </p:txBody>
      </p:sp>
      <p:sp>
        <p:nvSpPr>
          <p:cNvPr id="7" name="Rectangle 6">
            <a:extLst>
              <a:ext uri="{FF2B5EF4-FFF2-40B4-BE49-F238E27FC236}">
                <a16:creationId xmlns:a16="http://schemas.microsoft.com/office/drawing/2014/main" id="{95F19388-9C23-461A-BD16-0776509B45CF}"/>
              </a:ext>
            </a:extLst>
          </p:cNvPr>
          <p:cNvSpPr/>
          <p:nvPr/>
        </p:nvSpPr>
        <p:spPr>
          <a:xfrm>
            <a:off x="2584944" y="2973921"/>
            <a:ext cx="486247" cy="30777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FB435F-0EF8-4509-829B-A97B615E4260}"/>
              </a:ext>
            </a:extLst>
          </p:cNvPr>
          <p:cNvSpPr/>
          <p:nvPr/>
        </p:nvSpPr>
        <p:spPr>
          <a:xfrm>
            <a:off x="7532976" y="2892719"/>
            <a:ext cx="343785" cy="19338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F90194-EFA7-482A-93B6-D15C49D5D948}"/>
              </a:ext>
            </a:extLst>
          </p:cNvPr>
          <p:cNvSpPr/>
          <p:nvPr/>
        </p:nvSpPr>
        <p:spPr>
          <a:xfrm>
            <a:off x="837378" y="3026727"/>
            <a:ext cx="486247" cy="30777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38402-E9AA-45A9-8765-B54092D61DBE}"/>
              </a:ext>
            </a:extLst>
          </p:cNvPr>
          <p:cNvSpPr/>
          <p:nvPr/>
        </p:nvSpPr>
        <p:spPr>
          <a:xfrm>
            <a:off x="8471063" y="3999230"/>
            <a:ext cx="486247"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3371780-5A2F-4492-A9EB-1FB243A2AC29}"/>
              </a:ext>
            </a:extLst>
          </p:cNvPr>
          <p:cNvSpPr txBox="1"/>
          <p:nvPr/>
        </p:nvSpPr>
        <p:spPr>
          <a:xfrm>
            <a:off x="747912" y="2979487"/>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2" name="TextBox 11">
            <a:extLst>
              <a:ext uri="{FF2B5EF4-FFF2-40B4-BE49-F238E27FC236}">
                <a16:creationId xmlns:a16="http://schemas.microsoft.com/office/drawing/2014/main" id="{D3E54A40-A093-489B-B1AB-D5B528B35A23}"/>
              </a:ext>
            </a:extLst>
          </p:cNvPr>
          <p:cNvSpPr txBox="1"/>
          <p:nvPr/>
        </p:nvSpPr>
        <p:spPr>
          <a:xfrm>
            <a:off x="7441093" y="2831132"/>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3" name="TextBox 12">
            <a:extLst>
              <a:ext uri="{FF2B5EF4-FFF2-40B4-BE49-F238E27FC236}">
                <a16:creationId xmlns:a16="http://schemas.microsoft.com/office/drawing/2014/main" id="{9E318A4D-4CEE-4562-AAA4-1CE6DAEE8FF0}"/>
              </a:ext>
            </a:extLst>
          </p:cNvPr>
          <p:cNvSpPr txBox="1"/>
          <p:nvPr/>
        </p:nvSpPr>
        <p:spPr>
          <a:xfrm>
            <a:off x="8362171" y="3983363"/>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4" name="TextBox 13">
            <a:extLst>
              <a:ext uri="{FF2B5EF4-FFF2-40B4-BE49-F238E27FC236}">
                <a16:creationId xmlns:a16="http://schemas.microsoft.com/office/drawing/2014/main" id="{17CBB9BF-20D4-44CF-9B75-F0F99820ABA0}"/>
              </a:ext>
            </a:extLst>
          </p:cNvPr>
          <p:cNvSpPr txBox="1"/>
          <p:nvPr/>
        </p:nvSpPr>
        <p:spPr>
          <a:xfrm>
            <a:off x="2787886" y="2910154"/>
            <a:ext cx="381836" cy="338554"/>
          </a:xfrm>
          <a:prstGeom prst="rect">
            <a:avLst/>
          </a:prstGeom>
          <a:noFill/>
        </p:spPr>
        <p:txBody>
          <a:bodyPr wrap="none" rtlCol="0">
            <a:spAutoFit/>
          </a:bodyPr>
          <a:lstStyle/>
          <a:p>
            <a:r>
              <a:rPr lang="en-US" sz="1600" baseline="-25000" dirty="0">
                <a:solidFill>
                  <a:srgbClr val="FF0000"/>
                </a:solidFill>
              </a:rPr>
              <a:t>3</a:t>
            </a:r>
            <a:r>
              <a:rPr lang="en-US" sz="1600" dirty="0">
                <a:solidFill>
                  <a:srgbClr val="FF0000"/>
                </a:solidFill>
              </a:rPr>
              <a:t>H</a:t>
            </a:r>
            <a:endParaRPr lang="en-US" sz="1600" baseline="-25000" dirty="0">
              <a:solidFill>
                <a:srgbClr val="FF0000"/>
              </a:solidFill>
            </a:endParaRPr>
          </a:p>
        </p:txBody>
      </p:sp>
      <p:sp>
        <p:nvSpPr>
          <p:cNvPr id="16" name="TextBox 15">
            <a:extLst>
              <a:ext uri="{FF2B5EF4-FFF2-40B4-BE49-F238E27FC236}">
                <a16:creationId xmlns:a16="http://schemas.microsoft.com/office/drawing/2014/main" id="{F062E870-2AF9-49D6-8250-45B1501E003A}"/>
              </a:ext>
            </a:extLst>
          </p:cNvPr>
          <p:cNvSpPr txBox="1"/>
          <p:nvPr/>
        </p:nvSpPr>
        <p:spPr>
          <a:xfrm>
            <a:off x="6127474" y="1460271"/>
            <a:ext cx="1548822" cy="461665"/>
          </a:xfrm>
          <a:prstGeom prst="rect">
            <a:avLst/>
          </a:prstGeom>
          <a:noFill/>
        </p:spPr>
        <p:txBody>
          <a:bodyPr wrap="none" rtlCol="0">
            <a:spAutoFit/>
          </a:bodyPr>
          <a:lstStyle/>
          <a:p>
            <a:r>
              <a:rPr lang="en-US" sz="2400" b="1" dirty="0"/>
              <a:t>E1 Subunit</a:t>
            </a:r>
          </a:p>
        </p:txBody>
      </p:sp>
      <p:sp>
        <p:nvSpPr>
          <p:cNvPr id="18" name="TextBox 17">
            <a:extLst>
              <a:ext uri="{FF2B5EF4-FFF2-40B4-BE49-F238E27FC236}">
                <a16:creationId xmlns:a16="http://schemas.microsoft.com/office/drawing/2014/main" id="{5C2EF9AF-79BF-4327-A517-90737EF5A4C7}"/>
              </a:ext>
            </a:extLst>
          </p:cNvPr>
          <p:cNvSpPr txBox="1"/>
          <p:nvPr/>
        </p:nvSpPr>
        <p:spPr>
          <a:xfrm>
            <a:off x="253531" y="3878159"/>
            <a:ext cx="2181556" cy="1569660"/>
          </a:xfrm>
          <a:prstGeom prst="rect">
            <a:avLst/>
          </a:prstGeom>
          <a:noFill/>
        </p:spPr>
        <p:txBody>
          <a:bodyPr wrap="square" rtlCol="0">
            <a:spAutoFit/>
          </a:bodyPr>
          <a:lstStyle/>
          <a:p>
            <a:r>
              <a:rPr lang="en-US" sz="2400" b="1" dirty="0"/>
              <a:t>E1 Subunit = </a:t>
            </a:r>
          </a:p>
          <a:p>
            <a:r>
              <a:rPr lang="en-US" sz="2400" b="1" dirty="0"/>
              <a:t>Pyruvate Decarboxylase Activity</a:t>
            </a:r>
          </a:p>
        </p:txBody>
      </p:sp>
      <p:sp>
        <p:nvSpPr>
          <p:cNvPr id="3" name="Diagonal Stripe 2">
            <a:extLst>
              <a:ext uri="{FF2B5EF4-FFF2-40B4-BE49-F238E27FC236}">
                <a16:creationId xmlns:a16="http://schemas.microsoft.com/office/drawing/2014/main" id="{1F70FB19-8C9D-4EFC-B9B3-86621D7EF4D4}"/>
              </a:ext>
            </a:extLst>
          </p:cNvPr>
          <p:cNvSpPr/>
          <p:nvPr/>
        </p:nvSpPr>
        <p:spPr>
          <a:xfrm rot="20542206">
            <a:off x="6193225" y="2286033"/>
            <a:ext cx="1389113" cy="88268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725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A8025-4DCB-4CB2-A619-161FC92D8DD5}"/>
              </a:ext>
            </a:extLst>
          </p:cNvPr>
          <p:cNvSpPr>
            <a:spLocks noGrp="1"/>
          </p:cNvSpPr>
          <p:nvPr>
            <p:ph type="title"/>
          </p:nvPr>
        </p:nvSpPr>
        <p:spPr>
          <a:xfrm>
            <a:off x="1473983" y="217379"/>
            <a:ext cx="7210332" cy="779462"/>
          </a:xfrm>
        </p:spPr>
        <p:txBody>
          <a:bodyPr>
            <a:normAutofit fontScale="90000"/>
          </a:bodyPr>
          <a:lstStyle/>
          <a:p>
            <a:r>
              <a:rPr lang="en-US" dirty="0"/>
              <a:t>Lipoamide and Dihydrolipoamide</a:t>
            </a:r>
          </a:p>
        </p:txBody>
      </p:sp>
      <p:pic>
        <p:nvPicPr>
          <p:cNvPr id="5" name="Content Placeholder 4" descr="A close up of a logo&#10;&#10;Description automatically generated">
            <a:extLst>
              <a:ext uri="{FF2B5EF4-FFF2-40B4-BE49-F238E27FC236}">
                <a16:creationId xmlns:a16="http://schemas.microsoft.com/office/drawing/2014/main" id="{D700DF6E-5F3A-4186-9E9C-E658A912FE7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2598" y="950526"/>
            <a:ext cx="4874108" cy="2259814"/>
          </a:xfrm>
        </p:spPr>
      </p:pic>
      <p:pic>
        <p:nvPicPr>
          <p:cNvPr id="6" name="Graphic 5">
            <a:extLst>
              <a:ext uri="{FF2B5EF4-FFF2-40B4-BE49-F238E27FC236}">
                <a16:creationId xmlns:a16="http://schemas.microsoft.com/office/drawing/2014/main" id="{5FB7E659-9CC9-423E-89DB-4AC0145D479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56499" y="3429000"/>
            <a:ext cx="6435557" cy="2259814"/>
          </a:xfrm>
          <a:prstGeom prst="rect">
            <a:avLst/>
          </a:prstGeom>
        </p:spPr>
      </p:pic>
      <p:sp>
        <p:nvSpPr>
          <p:cNvPr id="7" name="TextBox 6">
            <a:extLst>
              <a:ext uri="{FF2B5EF4-FFF2-40B4-BE49-F238E27FC236}">
                <a16:creationId xmlns:a16="http://schemas.microsoft.com/office/drawing/2014/main" id="{A81DF64E-BEE2-49C5-8B35-63157C74311C}"/>
              </a:ext>
            </a:extLst>
          </p:cNvPr>
          <p:cNvSpPr txBox="1"/>
          <p:nvPr/>
        </p:nvSpPr>
        <p:spPr>
          <a:xfrm>
            <a:off x="5516217" y="1739348"/>
            <a:ext cx="2879506" cy="461665"/>
          </a:xfrm>
          <a:prstGeom prst="rect">
            <a:avLst/>
          </a:prstGeom>
          <a:noFill/>
        </p:spPr>
        <p:txBody>
          <a:bodyPr wrap="none" rtlCol="0">
            <a:spAutoFit/>
          </a:bodyPr>
          <a:lstStyle/>
          <a:p>
            <a:r>
              <a:rPr lang="en-US" sz="2400" b="1" dirty="0"/>
              <a:t>Lipoamide (Oxidized)</a:t>
            </a:r>
          </a:p>
        </p:txBody>
      </p:sp>
      <p:sp>
        <p:nvSpPr>
          <p:cNvPr id="8" name="TextBox 7">
            <a:extLst>
              <a:ext uri="{FF2B5EF4-FFF2-40B4-BE49-F238E27FC236}">
                <a16:creationId xmlns:a16="http://schemas.microsoft.com/office/drawing/2014/main" id="{7F18DC84-0633-48C5-82E8-EB4A9D0AF465}"/>
              </a:ext>
            </a:extLst>
          </p:cNvPr>
          <p:cNvSpPr txBox="1"/>
          <p:nvPr/>
        </p:nvSpPr>
        <p:spPr>
          <a:xfrm>
            <a:off x="5069989" y="5180834"/>
            <a:ext cx="3835024" cy="461665"/>
          </a:xfrm>
          <a:prstGeom prst="rect">
            <a:avLst/>
          </a:prstGeom>
          <a:noFill/>
        </p:spPr>
        <p:txBody>
          <a:bodyPr wrap="none" rtlCol="0">
            <a:spAutoFit/>
          </a:bodyPr>
          <a:lstStyle/>
          <a:p>
            <a:r>
              <a:rPr lang="en-US" sz="2400" b="1" dirty="0"/>
              <a:t>Dihydrolipoamide (Reduced)</a:t>
            </a:r>
          </a:p>
        </p:txBody>
      </p:sp>
      <p:cxnSp>
        <p:nvCxnSpPr>
          <p:cNvPr id="11" name="Straight Arrow Connector 10">
            <a:extLst>
              <a:ext uri="{FF2B5EF4-FFF2-40B4-BE49-F238E27FC236}">
                <a16:creationId xmlns:a16="http://schemas.microsoft.com/office/drawing/2014/main" id="{FB4FE22B-2A64-4880-8768-5306E34866AA}"/>
              </a:ext>
            </a:extLst>
          </p:cNvPr>
          <p:cNvCxnSpPr>
            <a:cxnSpLocks/>
          </p:cNvCxnSpPr>
          <p:nvPr/>
        </p:nvCxnSpPr>
        <p:spPr>
          <a:xfrm flipH="1" flipV="1">
            <a:off x="4257771" y="2748675"/>
            <a:ext cx="948364" cy="98991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80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46DC-2D4C-4D22-9866-E6F213918602}"/>
              </a:ext>
            </a:extLst>
          </p:cNvPr>
          <p:cNvSpPr>
            <a:spLocks noGrp="1"/>
          </p:cNvSpPr>
          <p:nvPr>
            <p:ph type="title"/>
          </p:nvPr>
        </p:nvSpPr>
        <p:spPr>
          <a:xfrm>
            <a:off x="206114" y="1764498"/>
            <a:ext cx="3416069" cy="779462"/>
          </a:xfrm>
        </p:spPr>
        <p:txBody>
          <a:bodyPr>
            <a:normAutofit fontScale="90000"/>
          </a:bodyPr>
          <a:lstStyle/>
          <a:p>
            <a:r>
              <a:rPr lang="en-US" dirty="0"/>
              <a:t>Pyruvate Dehydrogenase Complex</a:t>
            </a:r>
          </a:p>
        </p:txBody>
      </p:sp>
      <p:pic>
        <p:nvPicPr>
          <p:cNvPr id="6" name="Content Placeholder 5" descr="A close up of an animal&#10;&#10;Description automatically generated">
            <a:extLst>
              <a:ext uri="{FF2B5EF4-FFF2-40B4-BE49-F238E27FC236}">
                <a16:creationId xmlns:a16="http://schemas.microsoft.com/office/drawing/2014/main" id="{73F44244-42FC-4603-AAA0-F27AE451FE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91860" y="252991"/>
            <a:ext cx="4946026" cy="5361400"/>
          </a:xfrm>
        </p:spPr>
      </p:pic>
      <p:sp>
        <p:nvSpPr>
          <p:cNvPr id="4" name="TextBox 3">
            <a:extLst>
              <a:ext uri="{FF2B5EF4-FFF2-40B4-BE49-F238E27FC236}">
                <a16:creationId xmlns:a16="http://schemas.microsoft.com/office/drawing/2014/main" id="{A0690785-34D4-4F5F-9D49-B593A2B2C102}"/>
              </a:ext>
            </a:extLst>
          </p:cNvPr>
          <p:cNvSpPr txBox="1"/>
          <p:nvPr/>
        </p:nvSpPr>
        <p:spPr>
          <a:xfrm>
            <a:off x="90223" y="5614391"/>
            <a:ext cx="5684411"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p:sp>
        <p:nvSpPr>
          <p:cNvPr id="7" name="TextBox 6">
            <a:extLst>
              <a:ext uri="{FF2B5EF4-FFF2-40B4-BE49-F238E27FC236}">
                <a16:creationId xmlns:a16="http://schemas.microsoft.com/office/drawing/2014/main" id="{C4259D10-B4B0-44E0-A696-465C0936C003}"/>
              </a:ext>
            </a:extLst>
          </p:cNvPr>
          <p:cNvSpPr txBox="1"/>
          <p:nvPr/>
        </p:nvSpPr>
        <p:spPr>
          <a:xfrm>
            <a:off x="488317" y="3101009"/>
            <a:ext cx="350354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Is a Multienzyme Complex</a:t>
            </a:r>
          </a:p>
        </p:txBody>
      </p:sp>
    </p:spTree>
    <p:extLst>
      <p:ext uri="{BB962C8B-B14F-4D97-AF65-F5344CB8AC3E}">
        <p14:creationId xmlns:p14="http://schemas.microsoft.com/office/powerpoint/2010/main" val="5960974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F21E2657-AA13-48EB-980E-D9E67FF4F86F}"/>
              </a:ext>
            </a:extLst>
          </p:cNvPr>
          <p:cNvSpPr/>
          <p:nvPr/>
        </p:nvSpPr>
        <p:spPr>
          <a:xfrm>
            <a:off x="0" y="785192"/>
            <a:ext cx="8552622" cy="321403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E1275-5703-4626-BE12-8E4EBBBDAF7B}"/>
              </a:ext>
            </a:extLst>
          </p:cNvPr>
          <p:cNvSpPr>
            <a:spLocks noGrp="1"/>
          </p:cNvSpPr>
          <p:nvPr>
            <p:ph type="title"/>
          </p:nvPr>
        </p:nvSpPr>
        <p:spPr>
          <a:xfrm>
            <a:off x="1359687" y="93137"/>
            <a:ext cx="7210332" cy="779462"/>
          </a:xfrm>
        </p:spPr>
        <p:txBody>
          <a:bodyPr/>
          <a:lstStyle/>
          <a:p>
            <a:r>
              <a:rPr lang="en-US" dirty="0"/>
              <a:t>Decarboxylation Occurs at E1</a:t>
            </a:r>
          </a:p>
        </p:txBody>
      </p:sp>
      <p:sp>
        <p:nvSpPr>
          <p:cNvPr id="17" name="Oval 16">
            <a:extLst>
              <a:ext uri="{FF2B5EF4-FFF2-40B4-BE49-F238E27FC236}">
                <a16:creationId xmlns:a16="http://schemas.microsoft.com/office/drawing/2014/main" id="{7353110E-8DFB-405B-8B58-08460D1385A7}"/>
              </a:ext>
            </a:extLst>
          </p:cNvPr>
          <p:cNvSpPr/>
          <p:nvPr/>
        </p:nvSpPr>
        <p:spPr>
          <a:xfrm>
            <a:off x="4562052" y="2513518"/>
            <a:ext cx="1808921" cy="155654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logo&#10;&#10;Description automatically generated">
            <a:extLst>
              <a:ext uri="{FF2B5EF4-FFF2-40B4-BE49-F238E27FC236}">
                <a16:creationId xmlns:a16="http://schemas.microsoft.com/office/drawing/2014/main" id="{2D5866EB-7E07-42DC-A2B5-63CC7F5008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023" y="883025"/>
            <a:ext cx="8420795" cy="5091950"/>
          </a:xfrm>
        </p:spPr>
      </p:pic>
      <p:sp>
        <p:nvSpPr>
          <p:cNvPr id="6" name="TextBox 5">
            <a:extLst>
              <a:ext uri="{FF2B5EF4-FFF2-40B4-BE49-F238E27FC236}">
                <a16:creationId xmlns:a16="http://schemas.microsoft.com/office/drawing/2014/main" id="{D183B762-EEDE-4C5D-8BC5-C748DD43C891}"/>
              </a:ext>
            </a:extLst>
          </p:cNvPr>
          <p:cNvSpPr txBox="1"/>
          <p:nvPr/>
        </p:nvSpPr>
        <p:spPr>
          <a:xfrm>
            <a:off x="90223" y="5614391"/>
            <a:ext cx="5684411" cy="307777"/>
          </a:xfrm>
          <a:prstGeom prst="rect">
            <a:avLst/>
          </a:prstGeom>
          <a:noFill/>
        </p:spPr>
        <p:txBody>
          <a:bodyPr wrap="square" rtlCol="0">
            <a:spAutoFit/>
          </a:bodyPr>
          <a:lstStyle/>
          <a:p>
            <a:r>
              <a:rPr lang="en-US" sz="1400" dirty="0"/>
              <a:t>Image modified from : </a:t>
            </a:r>
            <a:r>
              <a:rPr lang="en-US" sz="1400" dirty="0" err="1">
                <a:hlinkClick r:id="rId4"/>
              </a:rPr>
              <a:t>Yikrazuul</a:t>
            </a:r>
            <a:endParaRPr lang="en-US" sz="1400" i="1" dirty="0"/>
          </a:p>
        </p:txBody>
      </p:sp>
      <p:sp>
        <p:nvSpPr>
          <p:cNvPr id="7" name="Rectangle 6">
            <a:extLst>
              <a:ext uri="{FF2B5EF4-FFF2-40B4-BE49-F238E27FC236}">
                <a16:creationId xmlns:a16="http://schemas.microsoft.com/office/drawing/2014/main" id="{95F19388-9C23-461A-BD16-0776509B45CF}"/>
              </a:ext>
            </a:extLst>
          </p:cNvPr>
          <p:cNvSpPr/>
          <p:nvPr/>
        </p:nvSpPr>
        <p:spPr>
          <a:xfrm>
            <a:off x="2584944" y="2973921"/>
            <a:ext cx="486247" cy="30777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FB435F-0EF8-4509-829B-A97B615E4260}"/>
              </a:ext>
            </a:extLst>
          </p:cNvPr>
          <p:cNvSpPr/>
          <p:nvPr/>
        </p:nvSpPr>
        <p:spPr>
          <a:xfrm>
            <a:off x="7532976" y="2892719"/>
            <a:ext cx="343785" cy="19338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F90194-EFA7-482A-93B6-D15C49D5D948}"/>
              </a:ext>
            </a:extLst>
          </p:cNvPr>
          <p:cNvSpPr/>
          <p:nvPr/>
        </p:nvSpPr>
        <p:spPr>
          <a:xfrm>
            <a:off x="837378" y="3026727"/>
            <a:ext cx="486247" cy="30777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38402-E9AA-45A9-8765-B54092D61DBE}"/>
              </a:ext>
            </a:extLst>
          </p:cNvPr>
          <p:cNvSpPr/>
          <p:nvPr/>
        </p:nvSpPr>
        <p:spPr>
          <a:xfrm>
            <a:off x="8471063" y="3999230"/>
            <a:ext cx="486247"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3371780-5A2F-4492-A9EB-1FB243A2AC29}"/>
              </a:ext>
            </a:extLst>
          </p:cNvPr>
          <p:cNvSpPr txBox="1"/>
          <p:nvPr/>
        </p:nvSpPr>
        <p:spPr>
          <a:xfrm>
            <a:off x="747912" y="2979487"/>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2" name="TextBox 11">
            <a:extLst>
              <a:ext uri="{FF2B5EF4-FFF2-40B4-BE49-F238E27FC236}">
                <a16:creationId xmlns:a16="http://schemas.microsoft.com/office/drawing/2014/main" id="{D3E54A40-A093-489B-B1AB-D5B528B35A23}"/>
              </a:ext>
            </a:extLst>
          </p:cNvPr>
          <p:cNvSpPr txBox="1"/>
          <p:nvPr/>
        </p:nvSpPr>
        <p:spPr>
          <a:xfrm>
            <a:off x="7441093" y="2831132"/>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3" name="TextBox 12">
            <a:extLst>
              <a:ext uri="{FF2B5EF4-FFF2-40B4-BE49-F238E27FC236}">
                <a16:creationId xmlns:a16="http://schemas.microsoft.com/office/drawing/2014/main" id="{9E318A4D-4CEE-4562-AAA4-1CE6DAEE8FF0}"/>
              </a:ext>
            </a:extLst>
          </p:cNvPr>
          <p:cNvSpPr txBox="1"/>
          <p:nvPr/>
        </p:nvSpPr>
        <p:spPr>
          <a:xfrm>
            <a:off x="8362171" y="3983363"/>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4" name="TextBox 13">
            <a:extLst>
              <a:ext uri="{FF2B5EF4-FFF2-40B4-BE49-F238E27FC236}">
                <a16:creationId xmlns:a16="http://schemas.microsoft.com/office/drawing/2014/main" id="{17CBB9BF-20D4-44CF-9B75-F0F99820ABA0}"/>
              </a:ext>
            </a:extLst>
          </p:cNvPr>
          <p:cNvSpPr txBox="1"/>
          <p:nvPr/>
        </p:nvSpPr>
        <p:spPr>
          <a:xfrm>
            <a:off x="2787886" y="2910154"/>
            <a:ext cx="381836" cy="338554"/>
          </a:xfrm>
          <a:prstGeom prst="rect">
            <a:avLst/>
          </a:prstGeom>
          <a:noFill/>
        </p:spPr>
        <p:txBody>
          <a:bodyPr wrap="none" rtlCol="0">
            <a:spAutoFit/>
          </a:bodyPr>
          <a:lstStyle/>
          <a:p>
            <a:r>
              <a:rPr lang="en-US" sz="1600" baseline="-25000" dirty="0">
                <a:solidFill>
                  <a:srgbClr val="FF0000"/>
                </a:solidFill>
              </a:rPr>
              <a:t>3</a:t>
            </a:r>
            <a:r>
              <a:rPr lang="en-US" sz="1600" dirty="0">
                <a:solidFill>
                  <a:srgbClr val="FF0000"/>
                </a:solidFill>
              </a:rPr>
              <a:t>H</a:t>
            </a:r>
            <a:endParaRPr lang="en-US" sz="1600" baseline="-25000" dirty="0">
              <a:solidFill>
                <a:srgbClr val="FF0000"/>
              </a:solidFill>
            </a:endParaRPr>
          </a:p>
        </p:txBody>
      </p:sp>
      <p:sp>
        <p:nvSpPr>
          <p:cNvPr id="16" name="TextBox 15">
            <a:extLst>
              <a:ext uri="{FF2B5EF4-FFF2-40B4-BE49-F238E27FC236}">
                <a16:creationId xmlns:a16="http://schemas.microsoft.com/office/drawing/2014/main" id="{F062E870-2AF9-49D6-8250-45B1501E003A}"/>
              </a:ext>
            </a:extLst>
          </p:cNvPr>
          <p:cNvSpPr txBox="1"/>
          <p:nvPr/>
        </p:nvSpPr>
        <p:spPr>
          <a:xfrm>
            <a:off x="6127474" y="1460271"/>
            <a:ext cx="1548822" cy="461665"/>
          </a:xfrm>
          <a:prstGeom prst="rect">
            <a:avLst/>
          </a:prstGeom>
          <a:noFill/>
        </p:spPr>
        <p:txBody>
          <a:bodyPr wrap="none" rtlCol="0">
            <a:spAutoFit/>
          </a:bodyPr>
          <a:lstStyle/>
          <a:p>
            <a:r>
              <a:rPr lang="en-US" sz="2400" b="1" dirty="0"/>
              <a:t>E1 Subunit</a:t>
            </a:r>
          </a:p>
        </p:txBody>
      </p:sp>
      <p:sp>
        <p:nvSpPr>
          <p:cNvPr id="18" name="TextBox 17">
            <a:extLst>
              <a:ext uri="{FF2B5EF4-FFF2-40B4-BE49-F238E27FC236}">
                <a16:creationId xmlns:a16="http://schemas.microsoft.com/office/drawing/2014/main" id="{5C2EF9AF-79BF-4327-A517-90737EF5A4C7}"/>
              </a:ext>
            </a:extLst>
          </p:cNvPr>
          <p:cNvSpPr txBox="1"/>
          <p:nvPr/>
        </p:nvSpPr>
        <p:spPr>
          <a:xfrm>
            <a:off x="253531" y="3878159"/>
            <a:ext cx="2181556" cy="1569660"/>
          </a:xfrm>
          <a:prstGeom prst="rect">
            <a:avLst/>
          </a:prstGeom>
          <a:noFill/>
        </p:spPr>
        <p:txBody>
          <a:bodyPr wrap="square" rtlCol="0">
            <a:spAutoFit/>
          </a:bodyPr>
          <a:lstStyle/>
          <a:p>
            <a:r>
              <a:rPr lang="en-US" sz="2400" b="1" dirty="0"/>
              <a:t>E1 Subunit = </a:t>
            </a:r>
          </a:p>
          <a:p>
            <a:r>
              <a:rPr lang="en-US" sz="2400" b="1" dirty="0"/>
              <a:t>Pyruvate Decarboxylase Activity</a:t>
            </a:r>
          </a:p>
        </p:txBody>
      </p:sp>
      <p:sp>
        <p:nvSpPr>
          <p:cNvPr id="3" name="Diagonal Stripe 2">
            <a:extLst>
              <a:ext uri="{FF2B5EF4-FFF2-40B4-BE49-F238E27FC236}">
                <a16:creationId xmlns:a16="http://schemas.microsoft.com/office/drawing/2014/main" id="{1F70FB19-8C9D-4EFC-B9B3-86621D7EF4D4}"/>
              </a:ext>
            </a:extLst>
          </p:cNvPr>
          <p:cNvSpPr/>
          <p:nvPr/>
        </p:nvSpPr>
        <p:spPr>
          <a:xfrm rot="20542206">
            <a:off x="6193225" y="2286033"/>
            <a:ext cx="1389113" cy="88268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658385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F21E2657-AA13-48EB-980E-D9E67FF4F86F}"/>
              </a:ext>
            </a:extLst>
          </p:cNvPr>
          <p:cNvSpPr/>
          <p:nvPr/>
        </p:nvSpPr>
        <p:spPr>
          <a:xfrm>
            <a:off x="0" y="785192"/>
            <a:ext cx="8552622" cy="3214038"/>
          </a:xfrm>
          <a:prstGeom prst="ellipse">
            <a:avLst/>
          </a:prstGeom>
          <a:solidFill>
            <a:schemeClr val="accent6">
              <a:lumMod val="40000"/>
              <a:lumOff val="6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E1275-5703-4626-BE12-8E4EBBBDAF7B}"/>
              </a:ext>
            </a:extLst>
          </p:cNvPr>
          <p:cNvSpPr>
            <a:spLocks noGrp="1"/>
          </p:cNvSpPr>
          <p:nvPr>
            <p:ph type="title"/>
          </p:nvPr>
        </p:nvSpPr>
        <p:spPr>
          <a:xfrm>
            <a:off x="1359687" y="93137"/>
            <a:ext cx="7210332" cy="779462"/>
          </a:xfrm>
        </p:spPr>
        <p:txBody>
          <a:bodyPr/>
          <a:lstStyle/>
          <a:p>
            <a:r>
              <a:rPr lang="en-US" dirty="0"/>
              <a:t>Decarboxylation Occurs at E1</a:t>
            </a:r>
          </a:p>
        </p:txBody>
      </p:sp>
      <p:sp>
        <p:nvSpPr>
          <p:cNvPr id="17" name="Oval 16">
            <a:extLst>
              <a:ext uri="{FF2B5EF4-FFF2-40B4-BE49-F238E27FC236}">
                <a16:creationId xmlns:a16="http://schemas.microsoft.com/office/drawing/2014/main" id="{7353110E-8DFB-405B-8B58-08460D1385A7}"/>
              </a:ext>
            </a:extLst>
          </p:cNvPr>
          <p:cNvSpPr/>
          <p:nvPr/>
        </p:nvSpPr>
        <p:spPr>
          <a:xfrm>
            <a:off x="6266621" y="1981770"/>
            <a:ext cx="1808921" cy="155654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logo&#10;&#10;Description automatically generated">
            <a:extLst>
              <a:ext uri="{FF2B5EF4-FFF2-40B4-BE49-F238E27FC236}">
                <a16:creationId xmlns:a16="http://schemas.microsoft.com/office/drawing/2014/main" id="{2D5866EB-7E07-42DC-A2B5-63CC7F5008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023" y="883025"/>
            <a:ext cx="8420795" cy="5091950"/>
          </a:xfrm>
        </p:spPr>
      </p:pic>
      <p:sp>
        <p:nvSpPr>
          <p:cNvPr id="6" name="TextBox 5">
            <a:extLst>
              <a:ext uri="{FF2B5EF4-FFF2-40B4-BE49-F238E27FC236}">
                <a16:creationId xmlns:a16="http://schemas.microsoft.com/office/drawing/2014/main" id="{D183B762-EEDE-4C5D-8BC5-C748DD43C891}"/>
              </a:ext>
            </a:extLst>
          </p:cNvPr>
          <p:cNvSpPr txBox="1"/>
          <p:nvPr/>
        </p:nvSpPr>
        <p:spPr>
          <a:xfrm>
            <a:off x="90223" y="5614391"/>
            <a:ext cx="5684411" cy="307777"/>
          </a:xfrm>
          <a:prstGeom prst="rect">
            <a:avLst/>
          </a:prstGeom>
          <a:noFill/>
        </p:spPr>
        <p:txBody>
          <a:bodyPr wrap="square" rtlCol="0">
            <a:spAutoFit/>
          </a:bodyPr>
          <a:lstStyle/>
          <a:p>
            <a:r>
              <a:rPr lang="en-US" sz="1400" dirty="0"/>
              <a:t>Image modified from : </a:t>
            </a:r>
            <a:r>
              <a:rPr lang="en-US" sz="1400" dirty="0" err="1">
                <a:hlinkClick r:id="rId4"/>
              </a:rPr>
              <a:t>Yikrazuul</a:t>
            </a:r>
            <a:endParaRPr lang="en-US" sz="1400" i="1" dirty="0"/>
          </a:p>
        </p:txBody>
      </p:sp>
      <p:sp>
        <p:nvSpPr>
          <p:cNvPr id="7" name="Rectangle 6">
            <a:extLst>
              <a:ext uri="{FF2B5EF4-FFF2-40B4-BE49-F238E27FC236}">
                <a16:creationId xmlns:a16="http://schemas.microsoft.com/office/drawing/2014/main" id="{95F19388-9C23-461A-BD16-0776509B45CF}"/>
              </a:ext>
            </a:extLst>
          </p:cNvPr>
          <p:cNvSpPr/>
          <p:nvPr/>
        </p:nvSpPr>
        <p:spPr>
          <a:xfrm>
            <a:off x="2584944" y="2973921"/>
            <a:ext cx="486247" cy="30777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FB435F-0EF8-4509-829B-A97B615E4260}"/>
              </a:ext>
            </a:extLst>
          </p:cNvPr>
          <p:cNvSpPr/>
          <p:nvPr/>
        </p:nvSpPr>
        <p:spPr>
          <a:xfrm>
            <a:off x="7532976" y="2892719"/>
            <a:ext cx="343785" cy="19338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F90194-EFA7-482A-93B6-D15C49D5D948}"/>
              </a:ext>
            </a:extLst>
          </p:cNvPr>
          <p:cNvSpPr/>
          <p:nvPr/>
        </p:nvSpPr>
        <p:spPr>
          <a:xfrm>
            <a:off x="837378" y="3026727"/>
            <a:ext cx="486247" cy="30777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38402-E9AA-45A9-8765-B54092D61DBE}"/>
              </a:ext>
            </a:extLst>
          </p:cNvPr>
          <p:cNvSpPr/>
          <p:nvPr/>
        </p:nvSpPr>
        <p:spPr>
          <a:xfrm>
            <a:off x="8471063" y="3999230"/>
            <a:ext cx="486247"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3371780-5A2F-4492-A9EB-1FB243A2AC29}"/>
              </a:ext>
            </a:extLst>
          </p:cNvPr>
          <p:cNvSpPr txBox="1"/>
          <p:nvPr/>
        </p:nvSpPr>
        <p:spPr>
          <a:xfrm>
            <a:off x="747912" y="2979487"/>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2" name="TextBox 11">
            <a:extLst>
              <a:ext uri="{FF2B5EF4-FFF2-40B4-BE49-F238E27FC236}">
                <a16:creationId xmlns:a16="http://schemas.microsoft.com/office/drawing/2014/main" id="{D3E54A40-A093-489B-B1AB-D5B528B35A23}"/>
              </a:ext>
            </a:extLst>
          </p:cNvPr>
          <p:cNvSpPr txBox="1"/>
          <p:nvPr/>
        </p:nvSpPr>
        <p:spPr>
          <a:xfrm>
            <a:off x="7441093" y="2831132"/>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3" name="TextBox 12">
            <a:extLst>
              <a:ext uri="{FF2B5EF4-FFF2-40B4-BE49-F238E27FC236}">
                <a16:creationId xmlns:a16="http://schemas.microsoft.com/office/drawing/2014/main" id="{9E318A4D-4CEE-4562-AAA4-1CE6DAEE8FF0}"/>
              </a:ext>
            </a:extLst>
          </p:cNvPr>
          <p:cNvSpPr txBox="1"/>
          <p:nvPr/>
        </p:nvSpPr>
        <p:spPr>
          <a:xfrm>
            <a:off x="8362171" y="3983363"/>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4" name="TextBox 13">
            <a:extLst>
              <a:ext uri="{FF2B5EF4-FFF2-40B4-BE49-F238E27FC236}">
                <a16:creationId xmlns:a16="http://schemas.microsoft.com/office/drawing/2014/main" id="{17CBB9BF-20D4-44CF-9B75-F0F99820ABA0}"/>
              </a:ext>
            </a:extLst>
          </p:cNvPr>
          <p:cNvSpPr txBox="1"/>
          <p:nvPr/>
        </p:nvSpPr>
        <p:spPr>
          <a:xfrm>
            <a:off x="2787886" y="2910154"/>
            <a:ext cx="381836" cy="338554"/>
          </a:xfrm>
          <a:prstGeom prst="rect">
            <a:avLst/>
          </a:prstGeom>
          <a:noFill/>
        </p:spPr>
        <p:txBody>
          <a:bodyPr wrap="none" rtlCol="0">
            <a:spAutoFit/>
          </a:bodyPr>
          <a:lstStyle/>
          <a:p>
            <a:r>
              <a:rPr lang="en-US" sz="1600" baseline="-25000" dirty="0">
                <a:solidFill>
                  <a:srgbClr val="FF0000"/>
                </a:solidFill>
              </a:rPr>
              <a:t>3</a:t>
            </a:r>
            <a:r>
              <a:rPr lang="en-US" sz="1600" dirty="0">
                <a:solidFill>
                  <a:srgbClr val="FF0000"/>
                </a:solidFill>
              </a:rPr>
              <a:t>H</a:t>
            </a:r>
            <a:endParaRPr lang="en-US" sz="1600" baseline="-25000" dirty="0">
              <a:solidFill>
                <a:srgbClr val="FF0000"/>
              </a:solidFill>
            </a:endParaRPr>
          </a:p>
        </p:txBody>
      </p:sp>
      <p:sp>
        <p:nvSpPr>
          <p:cNvPr id="16" name="TextBox 15">
            <a:extLst>
              <a:ext uri="{FF2B5EF4-FFF2-40B4-BE49-F238E27FC236}">
                <a16:creationId xmlns:a16="http://schemas.microsoft.com/office/drawing/2014/main" id="{F062E870-2AF9-49D6-8250-45B1501E003A}"/>
              </a:ext>
            </a:extLst>
          </p:cNvPr>
          <p:cNvSpPr txBox="1"/>
          <p:nvPr/>
        </p:nvSpPr>
        <p:spPr>
          <a:xfrm>
            <a:off x="6127474" y="1460271"/>
            <a:ext cx="1548822" cy="461665"/>
          </a:xfrm>
          <a:prstGeom prst="rect">
            <a:avLst/>
          </a:prstGeom>
          <a:noFill/>
        </p:spPr>
        <p:txBody>
          <a:bodyPr wrap="none" rtlCol="0">
            <a:spAutoFit/>
          </a:bodyPr>
          <a:lstStyle/>
          <a:p>
            <a:r>
              <a:rPr lang="en-US" sz="2400" b="1" dirty="0"/>
              <a:t>E1 Subunit</a:t>
            </a:r>
          </a:p>
        </p:txBody>
      </p:sp>
      <p:sp>
        <p:nvSpPr>
          <p:cNvPr id="18" name="TextBox 17">
            <a:extLst>
              <a:ext uri="{FF2B5EF4-FFF2-40B4-BE49-F238E27FC236}">
                <a16:creationId xmlns:a16="http://schemas.microsoft.com/office/drawing/2014/main" id="{5C2EF9AF-79BF-4327-A517-90737EF5A4C7}"/>
              </a:ext>
            </a:extLst>
          </p:cNvPr>
          <p:cNvSpPr txBox="1"/>
          <p:nvPr/>
        </p:nvSpPr>
        <p:spPr>
          <a:xfrm>
            <a:off x="253531" y="3878159"/>
            <a:ext cx="2181556" cy="1569660"/>
          </a:xfrm>
          <a:prstGeom prst="rect">
            <a:avLst/>
          </a:prstGeom>
          <a:noFill/>
        </p:spPr>
        <p:txBody>
          <a:bodyPr wrap="square" rtlCol="0">
            <a:spAutoFit/>
          </a:bodyPr>
          <a:lstStyle/>
          <a:p>
            <a:r>
              <a:rPr lang="en-US" sz="2400" b="1" dirty="0"/>
              <a:t>E1 Subunit = </a:t>
            </a:r>
          </a:p>
          <a:p>
            <a:r>
              <a:rPr lang="en-US" sz="2400" b="1" dirty="0"/>
              <a:t>Partial reduction of lipoamide</a:t>
            </a:r>
          </a:p>
        </p:txBody>
      </p:sp>
      <p:sp>
        <p:nvSpPr>
          <p:cNvPr id="3" name="Diagonal Stripe 2">
            <a:extLst>
              <a:ext uri="{FF2B5EF4-FFF2-40B4-BE49-F238E27FC236}">
                <a16:creationId xmlns:a16="http://schemas.microsoft.com/office/drawing/2014/main" id="{1F70FB19-8C9D-4EFC-B9B3-86621D7EF4D4}"/>
              </a:ext>
            </a:extLst>
          </p:cNvPr>
          <p:cNvSpPr/>
          <p:nvPr/>
        </p:nvSpPr>
        <p:spPr>
          <a:xfrm rot="20542206">
            <a:off x="7897794" y="1754285"/>
            <a:ext cx="1389113" cy="88268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815917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46DC-2D4C-4D22-9866-E6F213918602}"/>
              </a:ext>
            </a:extLst>
          </p:cNvPr>
          <p:cNvSpPr>
            <a:spLocks noGrp="1"/>
          </p:cNvSpPr>
          <p:nvPr>
            <p:ph type="title"/>
          </p:nvPr>
        </p:nvSpPr>
        <p:spPr>
          <a:xfrm>
            <a:off x="206114" y="1764498"/>
            <a:ext cx="3416069" cy="779462"/>
          </a:xfrm>
        </p:spPr>
        <p:txBody>
          <a:bodyPr>
            <a:normAutofit fontScale="90000"/>
          </a:bodyPr>
          <a:lstStyle/>
          <a:p>
            <a:r>
              <a:rPr lang="en-US" dirty="0"/>
              <a:t>Pyruvate Dehydrogenase Complex</a:t>
            </a:r>
          </a:p>
        </p:txBody>
      </p:sp>
      <p:pic>
        <p:nvPicPr>
          <p:cNvPr id="6" name="Content Placeholder 5" descr="A close up of an animal&#10;&#10;Description automatically generated">
            <a:extLst>
              <a:ext uri="{FF2B5EF4-FFF2-40B4-BE49-F238E27FC236}">
                <a16:creationId xmlns:a16="http://schemas.microsoft.com/office/drawing/2014/main" id="{73F44244-42FC-4603-AAA0-F27AE451FE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91860" y="252991"/>
            <a:ext cx="4946026" cy="5361400"/>
          </a:xfrm>
        </p:spPr>
      </p:pic>
      <p:sp>
        <p:nvSpPr>
          <p:cNvPr id="4" name="TextBox 3">
            <a:extLst>
              <a:ext uri="{FF2B5EF4-FFF2-40B4-BE49-F238E27FC236}">
                <a16:creationId xmlns:a16="http://schemas.microsoft.com/office/drawing/2014/main" id="{A0690785-34D4-4F5F-9D49-B593A2B2C102}"/>
              </a:ext>
            </a:extLst>
          </p:cNvPr>
          <p:cNvSpPr txBox="1"/>
          <p:nvPr/>
        </p:nvSpPr>
        <p:spPr>
          <a:xfrm>
            <a:off x="90223" y="5614391"/>
            <a:ext cx="5684411"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p:sp>
        <p:nvSpPr>
          <p:cNvPr id="7" name="TextBox 6">
            <a:extLst>
              <a:ext uri="{FF2B5EF4-FFF2-40B4-BE49-F238E27FC236}">
                <a16:creationId xmlns:a16="http://schemas.microsoft.com/office/drawing/2014/main" id="{C4259D10-B4B0-44E0-A696-465C0936C003}"/>
              </a:ext>
            </a:extLst>
          </p:cNvPr>
          <p:cNvSpPr txBox="1"/>
          <p:nvPr/>
        </p:nvSpPr>
        <p:spPr>
          <a:xfrm>
            <a:off x="488317" y="3101009"/>
            <a:ext cx="350354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Is a Multienzyme Complex</a:t>
            </a:r>
          </a:p>
        </p:txBody>
      </p:sp>
      <p:sp>
        <p:nvSpPr>
          <p:cNvPr id="8" name="TextBox 7">
            <a:extLst>
              <a:ext uri="{FF2B5EF4-FFF2-40B4-BE49-F238E27FC236}">
                <a16:creationId xmlns:a16="http://schemas.microsoft.com/office/drawing/2014/main" id="{CC4AC924-B7DF-4C12-ADCF-39B3D84895D3}"/>
              </a:ext>
            </a:extLst>
          </p:cNvPr>
          <p:cNvSpPr txBox="1"/>
          <p:nvPr/>
        </p:nvSpPr>
        <p:spPr>
          <a:xfrm>
            <a:off x="7346318" y="283267"/>
            <a:ext cx="566888" cy="461665"/>
          </a:xfrm>
          <a:prstGeom prst="rect">
            <a:avLst/>
          </a:prstGeom>
          <a:noFill/>
        </p:spPr>
        <p:txBody>
          <a:bodyPr wrap="square" rtlCol="0">
            <a:spAutoFit/>
          </a:bodyPr>
          <a:lstStyle/>
          <a:p>
            <a:r>
              <a:rPr lang="en-US" sz="2400" b="1" dirty="0"/>
              <a:t>E1</a:t>
            </a:r>
          </a:p>
        </p:txBody>
      </p:sp>
      <p:sp>
        <p:nvSpPr>
          <p:cNvPr id="9" name="TextBox 8">
            <a:extLst>
              <a:ext uri="{FF2B5EF4-FFF2-40B4-BE49-F238E27FC236}">
                <a16:creationId xmlns:a16="http://schemas.microsoft.com/office/drawing/2014/main" id="{DE17B6EF-6D82-42D5-AEAD-0CCC3BD321EA}"/>
              </a:ext>
            </a:extLst>
          </p:cNvPr>
          <p:cNvSpPr txBox="1"/>
          <p:nvPr/>
        </p:nvSpPr>
        <p:spPr>
          <a:xfrm>
            <a:off x="4122726" y="624967"/>
            <a:ext cx="566888" cy="461665"/>
          </a:xfrm>
          <a:prstGeom prst="rect">
            <a:avLst/>
          </a:prstGeom>
          <a:noFill/>
        </p:spPr>
        <p:txBody>
          <a:bodyPr wrap="square" rtlCol="0">
            <a:spAutoFit/>
          </a:bodyPr>
          <a:lstStyle/>
          <a:p>
            <a:r>
              <a:rPr lang="en-US" sz="2400" b="1" dirty="0"/>
              <a:t>E1</a:t>
            </a:r>
          </a:p>
        </p:txBody>
      </p:sp>
      <p:sp>
        <p:nvSpPr>
          <p:cNvPr id="10" name="TextBox 9">
            <a:extLst>
              <a:ext uri="{FF2B5EF4-FFF2-40B4-BE49-F238E27FC236}">
                <a16:creationId xmlns:a16="http://schemas.microsoft.com/office/drawing/2014/main" id="{EA94E7FD-0BF9-4061-86AD-03F201F4749C}"/>
              </a:ext>
            </a:extLst>
          </p:cNvPr>
          <p:cNvSpPr txBox="1"/>
          <p:nvPr/>
        </p:nvSpPr>
        <p:spPr>
          <a:xfrm>
            <a:off x="7346318" y="5036284"/>
            <a:ext cx="566888" cy="461665"/>
          </a:xfrm>
          <a:prstGeom prst="rect">
            <a:avLst/>
          </a:prstGeom>
          <a:noFill/>
        </p:spPr>
        <p:txBody>
          <a:bodyPr wrap="square" rtlCol="0">
            <a:spAutoFit/>
          </a:bodyPr>
          <a:lstStyle/>
          <a:p>
            <a:r>
              <a:rPr lang="en-US" sz="2400" b="1" dirty="0"/>
              <a:t>E1</a:t>
            </a:r>
          </a:p>
        </p:txBody>
      </p:sp>
      <p:sp>
        <p:nvSpPr>
          <p:cNvPr id="11" name="TextBox 10">
            <a:extLst>
              <a:ext uri="{FF2B5EF4-FFF2-40B4-BE49-F238E27FC236}">
                <a16:creationId xmlns:a16="http://schemas.microsoft.com/office/drawing/2014/main" id="{8D781F74-F097-4A45-BDA6-AB4697ACEBA3}"/>
              </a:ext>
            </a:extLst>
          </p:cNvPr>
          <p:cNvSpPr txBox="1"/>
          <p:nvPr/>
        </p:nvSpPr>
        <p:spPr>
          <a:xfrm>
            <a:off x="6181429" y="2751941"/>
            <a:ext cx="566888" cy="461665"/>
          </a:xfrm>
          <a:prstGeom prst="rect">
            <a:avLst/>
          </a:prstGeom>
          <a:noFill/>
        </p:spPr>
        <p:txBody>
          <a:bodyPr wrap="square" rtlCol="0">
            <a:spAutoFit/>
          </a:bodyPr>
          <a:lstStyle/>
          <a:p>
            <a:r>
              <a:rPr lang="en-US" sz="2400" b="1" dirty="0"/>
              <a:t>E2</a:t>
            </a:r>
          </a:p>
        </p:txBody>
      </p:sp>
    </p:spTree>
    <p:extLst>
      <p:ext uri="{BB962C8B-B14F-4D97-AF65-F5344CB8AC3E}">
        <p14:creationId xmlns:p14="http://schemas.microsoft.com/office/powerpoint/2010/main" val="3952861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6679" y="119555"/>
            <a:ext cx="7525944" cy="779462"/>
          </a:xfrm>
        </p:spPr>
        <p:txBody>
          <a:bodyPr>
            <a:normAutofit/>
          </a:bodyPr>
          <a:lstStyle/>
          <a:p>
            <a:r>
              <a:rPr lang="en-US" dirty="0"/>
              <a:t>The Amazing Mitochondria</a:t>
            </a:r>
          </a:p>
        </p:txBody>
      </p:sp>
      <p:sp>
        <p:nvSpPr>
          <p:cNvPr id="5" name="TextBox 4"/>
          <p:cNvSpPr txBox="1"/>
          <p:nvPr/>
        </p:nvSpPr>
        <p:spPr>
          <a:xfrm>
            <a:off x="131805" y="5494638"/>
            <a:ext cx="2624949" cy="369332"/>
          </a:xfrm>
          <a:prstGeom prst="rect">
            <a:avLst/>
          </a:prstGeom>
          <a:noFill/>
        </p:spPr>
        <p:txBody>
          <a:bodyPr wrap="none" rtlCol="0">
            <a:spAutoFit/>
          </a:bodyPr>
          <a:lstStyle/>
          <a:p>
            <a:r>
              <a:rPr lang="en-US" dirty="0"/>
              <a:t>Image from </a:t>
            </a:r>
            <a:r>
              <a:rPr lang="en-US" dirty="0" err="1">
                <a:hlinkClick r:id="rId3"/>
              </a:rPr>
              <a:t>Villareal</a:t>
            </a:r>
            <a:r>
              <a:rPr lang="en-US" dirty="0">
                <a:hlinkClick r:id="rId3"/>
              </a:rPr>
              <a:t>, M.R.</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4279" y="1018287"/>
            <a:ext cx="6445045" cy="4117030"/>
          </a:xfrm>
          <a:prstGeom prst="rect">
            <a:avLst/>
          </a:prstGeom>
        </p:spPr>
      </p:pic>
    </p:spTree>
    <p:extLst>
      <p:ext uri="{BB962C8B-B14F-4D97-AF65-F5344CB8AC3E}">
        <p14:creationId xmlns:p14="http://schemas.microsoft.com/office/powerpoint/2010/main" val="854584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F21E2657-AA13-48EB-980E-D9E67FF4F86F}"/>
              </a:ext>
            </a:extLst>
          </p:cNvPr>
          <p:cNvSpPr/>
          <p:nvPr/>
        </p:nvSpPr>
        <p:spPr>
          <a:xfrm>
            <a:off x="5464055" y="785192"/>
            <a:ext cx="3589722" cy="5091950"/>
          </a:xfrm>
          <a:prstGeom prst="ellipse">
            <a:avLst/>
          </a:prstGeom>
          <a:solidFill>
            <a:schemeClr val="accent5">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E1275-5703-4626-BE12-8E4EBBBDAF7B}"/>
              </a:ext>
            </a:extLst>
          </p:cNvPr>
          <p:cNvSpPr>
            <a:spLocks noGrp="1"/>
          </p:cNvSpPr>
          <p:nvPr>
            <p:ph type="title"/>
          </p:nvPr>
        </p:nvSpPr>
        <p:spPr>
          <a:xfrm>
            <a:off x="1349279" y="75925"/>
            <a:ext cx="7704800" cy="779462"/>
          </a:xfrm>
        </p:spPr>
        <p:txBody>
          <a:bodyPr>
            <a:normAutofit fontScale="90000"/>
          </a:bodyPr>
          <a:lstStyle/>
          <a:p>
            <a:r>
              <a:rPr lang="en-US" dirty="0"/>
              <a:t>Reduction and </a:t>
            </a:r>
            <a:r>
              <a:rPr lang="en-US" dirty="0" err="1"/>
              <a:t>Transacetylation</a:t>
            </a:r>
            <a:r>
              <a:rPr lang="en-US" dirty="0"/>
              <a:t> at E2</a:t>
            </a:r>
          </a:p>
        </p:txBody>
      </p:sp>
      <p:sp>
        <p:nvSpPr>
          <p:cNvPr id="17" name="Oval 16">
            <a:extLst>
              <a:ext uri="{FF2B5EF4-FFF2-40B4-BE49-F238E27FC236}">
                <a16:creationId xmlns:a16="http://schemas.microsoft.com/office/drawing/2014/main" id="{7353110E-8DFB-405B-8B58-08460D1385A7}"/>
              </a:ext>
            </a:extLst>
          </p:cNvPr>
          <p:cNvSpPr/>
          <p:nvPr/>
        </p:nvSpPr>
        <p:spPr>
          <a:xfrm>
            <a:off x="6266621" y="1981770"/>
            <a:ext cx="1808921" cy="155654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D7E83916-AF15-4112-9233-83DE35D77BD8}"/>
              </a:ext>
            </a:extLst>
          </p:cNvPr>
          <p:cNvSpPr/>
          <p:nvPr/>
        </p:nvSpPr>
        <p:spPr>
          <a:xfrm>
            <a:off x="6349445" y="4430123"/>
            <a:ext cx="1808921" cy="155654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logo&#10;&#10;Description automatically generated">
            <a:extLst>
              <a:ext uri="{FF2B5EF4-FFF2-40B4-BE49-F238E27FC236}">
                <a16:creationId xmlns:a16="http://schemas.microsoft.com/office/drawing/2014/main" id="{2D5866EB-7E07-42DC-A2B5-63CC7F5008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023" y="883025"/>
            <a:ext cx="8420795" cy="5091950"/>
          </a:xfrm>
        </p:spPr>
      </p:pic>
      <p:sp>
        <p:nvSpPr>
          <p:cNvPr id="6" name="TextBox 5">
            <a:extLst>
              <a:ext uri="{FF2B5EF4-FFF2-40B4-BE49-F238E27FC236}">
                <a16:creationId xmlns:a16="http://schemas.microsoft.com/office/drawing/2014/main" id="{D183B762-EEDE-4C5D-8BC5-C748DD43C891}"/>
              </a:ext>
            </a:extLst>
          </p:cNvPr>
          <p:cNvSpPr txBox="1"/>
          <p:nvPr/>
        </p:nvSpPr>
        <p:spPr>
          <a:xfrm>
            <a:off x="90223" y="5614391"/>
            <a:ext cx="5684411" cy="307777"/>
          </a:xfrm>
          <a:prstGeom prst="rect">
            <a:avLst/>
          </a:prstGeom>
          <a:noFill/>
        </p:spPr>
        <p:txBody>
          <a:bodyPr wrap="square" rtlCol="0">
            <a:spAutoFit/>
          </a:bodyPr>
          <a:lstStyle/>
          <a:p>
            <a:r>
              <a:rPr lang="en-US" sz="1400" dirty="0"/>
              <a:t>Image modified from : </a:t>
            </a:r>
            <a:r>
              <a:rPr lang="en-US" sz="1400" dirty="0" err="1">
                <a:hlinkClick r:id="rId4"/>
              </a:rPr>
              <a:t>Yikrazuul</a:t>
            </a:r>
            <a:endParaRPr lang="en-US" sz="1400" i="1" dirty="0"/>
          </a:p>
        </p:txBody>
      </p:sp>
      <p:sp>
        <p:nvSpPr>
          <p:cNvPr id="7" name="Rectangle 6">
            <a:extLst>
              <a:ext uri="{FF2B5EF4-FFF2-40B4-BE49-F238E27FC236}">
                <a16:creationId xmlns:a16="http://schemas.microsoft.com/office/drawing/2014/main" id="{95F19388-9C23-461A-BD16-0776509B45CF}"/>
              </a:ext>
            </a:extLst>
          </p:cNvPr>
          <p:cNvSpPr/>
          <p:nvPr/>
        </p:nvSpPr>
        <p:spPr>
          <a:xfrm>
            <a:off x="2584944" y="2973921"/>
            <a:ext cx="486247"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FB435F-0EF8-4509-829B-A97B615E4260}"/>
              </a:ext>
            </a:extLst>
          </p:cNvPr>
          <p:cNvSpPr/>
          <p:nvPr/>
        </p:nvSpPr>
        <p:spPr>
          <a:xfrm>
            <a:off x="7532976" y="2892719"/>
            <a:ext cx="343785" cy="193383"/>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F90194-EFA7-482A-93B6-D15C49D5D948}"/>
              </a:ext>
            </a:extLst>
          </p:cNvPr>
          <p:cNvSpPr/>
          <p:nvPr/>
        </p:nvSpPr>
        <p:spPr>
          <a:xfrm>
            <a:off x="837378" y="3026727"/>
            <a:ext cx="486247"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38402-E9AA-45A9-8765-B54092D61DBE}"/>
              </a:ext>
            </a:extLst>
          </p:cNvPr>
          <p:cNvSpPr/>
          <p:nvPr/>
        </p:nvSpPr>
        <p:spPr>
          <a:xfrm>
            <a:off x="8471064" y="3999230"/>
            <a:ext cx="419406" cy="307777"/>
          </a:xfrm>
          <a:prstGeom prst="rect">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3371780-5A2F-4492-A9EB-1FB243A2AC29}"/>
              </a:ext>
            </a:extLst>
          </p:cNvPr>
          <p:cNvSpPr txBox="1"/>
          <p:nvPr/>
        </p:nvSpPr>
        <p:spPr>
          <a:xfrm>
            <a:off x="747912" y="2979487"/>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2" name="TextBox 11">
            <a:extLst>
              <a:ext uri="{FF2B5EF4-FFF2-40B4-BE49-F238E27FC236}">
                <a16:creationId xmlns:a16="http://schemas.microsoft.com/office/drawing/2014/main" id="{D3E54A40-A093-489B-B1AB-D5B528B35A23}"/>
              </a:ext>
            </a:extLst>
          </p:cNvPr>
          <p:cNvSpPr txBox="1"/>
          <p:nvPr/>
        </p:nvSpPr>
        <p:spPr>
          <a:xfrm>
            <a:off x="7441093" y="2831132"/>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3" name="TextBox 12">
            <a:extLst>
              <a:ext uri="{FF2B5EF4-FFF2-40B4-BE49-F238E27FC236}">
                <a16:creationId xmlns:a16="http://schemas.microsoft.com/office/drawing/2014/main" id="{9E318A4D-4CEE-4562-AAA4-1CE6DAEE8FF0}"/>
              </a:ext>
            </a:extLst>
          </p:cNvPr>
          <p:cNvSpPr txBox="1"/>
          <p:nvPr/>
        </p:nvSpPr>
        <p:spPr>
          <a:xfrm>
            <a:off x="8362171" y="3983363"/>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4" name="TextBox 13">
            <a:extLst>
              <a:ext uri="{FF2B5EF4-FFF2-40B4-BE49-F238E27FC236}">
                <a16:creationId xmlns:a16="http://schemas.microsoft.com/office/drawing/2014/main" id="{17CBB9BF-20D4-44CF-9B75-F0F99820ABA0}"/>
              </a:ext>
            </a:extLst>
          </p:cNvPr>
          <p:cNvSpPr txBox="1"/>
          <p:nvPr/>
        </p:nvSpPr>
        <p:spPr>
          <a:xfrm>
            <a:off x="2787886" y="2910154"/>
            <a:ext cx="381836" cy="338554"/>
          </a:xfrm>
          <a:prstGeom prst="rect">
            <a:avLst/>
          </a:prstGeom>
          <a:noFill/>
        </p:spPr>
        <p:txBody>
          <a:bodyPr wrap="none" rtlCol="0">
            <a:spAutoFit/>
          </a:bodyPr>
          <a:lstStyle/>
          <a:p>
            <a:r>
              <a:rPr lang="en-US" sz="1600" baseline="-25000" dirty="0">
                <a:solidFill>
                  <a:srgbClr val="FF0000"/>
                </a:solidFill>
              </a:rPr>
              <a:t>3</a:t>
            </a:r>
            <a:r>
              <a:rPr lang="en-US" sz="1600" dirty="0">
                <a:solidFill>
                  <a:srgbClr val="FF0000"/>
                </a:solidFill>
              </a:rPr>
              <a:t>H</a:t>
            </a:r>
            <a:endParaRPr lang="en-US" sz="1600" baseline="-25000" dirty="0">
              <a:solidFill>
                <a:srgbClr val="FF0000"/>
              </a:solidFill>
            </a:endParaRPr>
          </a:p>
        </p:txBody>
      </p:sp>
      <p:sp>
        <p:nvSpPr>
          <p:cNvPr id="16" name="TextBox 15">
            <a:extLst>
              <a:ext uri="{FF2B5EF4-FFF2-40B4-BE49-F238E27FC236}">
                <a16:creationId xmlns:a16="http://schemas.microsoft.com/office/drawing/2014/main" id="{F062E870-2AF9-49D6-8250-45B1501E003A}"/>
              </a:ext>
            </a:extLst>
          </p:cNvPr>
          <p:cNvSpPr txBox="1"/>
          <p:nvPr/>
        </p:nvSpPr>
        <p:spPr>
          <a:xfrm>
            <a:off x="6582640" y="1320004"/>
            <a:ext cx="1548822" cy="461665"/>
          </a:xfrm>
          <a:prstGeom prst="rect">
            <a:avLst/>
          </a:prstGeom>
          <a:noFill/>
        </p:spPr>
        <p:txBody>
          <a:bodyPr wrap="none" rtlCol="0">
            <a:spAutoFit/>
          </a:bodyPr>
          <a:lstStyle/>
          <a:p>
            <a:r>
              <a:rPr lang="en-US" sz="2400" b="1" dirty="0"/>
              <a:t>E2 Subunit</a:t>
            </a:r>
          </a:p>
        </p:txBody>
      </p:sp>
      <p:sp>
        <p:nvSpPr>
          <p:cNvPr id="18" name="TextBox 17">
            <a:extLst>
              <a:ext uri="{FF2B5EF4-FFF2-40B4-BE49-F238E27FC236}">
                <a16:creationId xmlns:a16="http://schemas.microsoft.com/office/drawing/2014/main" id="{5C2EF9AF-79BF-4327-A517-90737EF5A4C7}"/>
              </a:ext>
            </a:extLst>
          </p:cNvPr>
          <p:cNvSpPr txBox="1"/>
          <p:nvPr/>
        </p:nvSpPr>
        <p:spPr>
          <a:xfrm>
            <a:off x="253531" y="3878159"/>
            <a:ext cx="2181556" cy="1569660"/>
          </a:xfrm>
          <a:prstGeom prst="rect">
            <a:avLst/>
          </a:prstGeom>
          <a:noFill/>
        </p:spPr>
        <p:txBody>
          <a:bodyPr wrap="square" rtlCol="0">
            <a:spAutoFit/>
          </a:bodyPr>
          <a:lstStyle/>
          <a:p>
            <a:r>
              <a:rPr lang="en-US" sz="2400" b="1" dirty="0"/>
              <a:t>E2 Subunit = Lipoamide Reductase Activity</a:t>
            </a:r>
          </a:p>
        </p:txBody>
      </p:sp>
      <p:sp>
        <p:nvSpPr>
          <p:cNvPr id="3" name="Diagonal Stripe 2">
            <a:extLst>
              <a:ext uri="{FF2B5EF4-FFF2-40B4-BE49-F238E27FC236}">
                <a16:creationId xmlns:a16="http://schemas.microsoft.com/office/drawing/2014/main" id="{1F70FB19-8C9D-4EFC-B9B3-86621D7EF4D4}"/>
              </a:ext>
            </a:extLst>
          </p:cNvPr>
          <p:cNvSpPr/>
          <p:nvPr/>
        </p:nvSpPr>
        <p:spPr>
          <a:xfrm rot="20542206">
            <a:off x="7897794" y="1754285"/>
            <a:ext cx="1389113" cy="88268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iagonal Stripe 21">
            <a:extLst>
              <a:ext uri="{FF2B5EF4-FFF2-40B4-BE49-F238E27FC236}">
                <a16:creationId xmlns:a16="http://schemas.microsoft.com/office/drawing/2014/main" id="{2CC004DA-5FA8-4DF1-A265-ECCED4151DE9}"/>
              </a:ext>
            </a:extLst>
          </p:cNvPr>
          <p:cNvSpPr/>
          <p:nvPr/>
        </p:nvSpPr>
        <p:spPr>
          <a:xfrm rot="21395349">
            <a:off x="8091097" y="4520952"/>
            <a:ext cx="1389113" cy="88268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08671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46DC-2D4C-4D22-9866-E6F213918602}"/>
              </a:ext>
            </a:extLst>
          </p:cNvPr>
          <p:cNvSpPr>
            <a:spLocks noGrp="1"/>
          </p:cNvSpPr>
          <p:nvPr>
            <p:ph type="title"/>
          </p:nvPr>
        </p:nvSpPr>
        <p:spPr>
          <a:xfrm>
            <a:off x="206114" y="1764498"/>
            <a:ext cx="3416069" cy="779462"/>
          </a:xfrm>
        </p:spPr>
        <p:txBody>
          <a:bodyPr>
            <a:normAutofit fontScale="90000"/>
          </a:bodyPr>
          <a:lstStyle/>
          <a:p>
            <a:r>
              <a:rPr lang="en-US" dirty="0"/>
              <a:t>Pyruvate Dehydrogenase Complex</a:t>
            </a:r>
          </a:p>
        </p:txBody>
      </p:sp>
      <p:pic>
        <p:nvPicPr>
          <p:cNvPr id="6" name="Content Placeholder 5" descr="A close up of an animal&#10;&#10;Description automatically generated">
            <a:extLst>
              <a:ext uri="{FF2B5EF4-FFF2-40B4-BE49-F238E27FC236}">
                <a16:creationId xmlns:a16="http://schemas.microsoft.com/office/drawing/2014/main" id="{73F44244-42FC-4603-AAA0-F27AE451FE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91860" y="252991"/>
            <a:ext cx="4946026" cy="5361400"/>
          </a:xfrm>
        </p:spPr>
      </p:pic>
      <p:sp>
        <p:nvSpPr>
          <p:cNvPr id="4" name="TextBox 3">
            <a:extLst>
              <a:ext uri="{FF2B5EF4-FFF2-40B4-BE49-F238E27FC236}">
                <a16:creationId xmlns:a16="http://schemas.microsoft.com/office/drawing/2014/main" id="{A0690785-34D4-4F5F-9D49-B593A2B2C102}"/>
              </a:ext>
            </a:extLst>
          </p:cNvPr>
          <p:cNvSpPr txBox="1"/>
          <p:nvPr/>
        </p:nvSpPr>
        <p:spPr>
          <a:xfrm>
            <a:off x="90223" y="5614391"/>
            <a:ext cx="5684411" cy="307777"/>
          </a:xfrm>
          <a:prstGeom prst="rect">
            <a:avLst/>
          </a:prstGeom>
          <a:noFill/>
        </p:spPr>
        <p:txBody>
          <a:bodyPr wrap="square" rtlCol="0">
            <a:spAutoFit/>
          </a:bodyPr>
          <a:lstStyle/>
          <a:p>
            <a:r>
              <a:rPr lang="en-US" sz="1400" dirty="0"/>
              <a:t>Image from : </a:t>
            </a:r>
            <a:r>
              <a:rPr lang="en-US" sz="1400" dirty="0" err="1">
                <a:hlinkClick r:id="rId4"/>
              </a:rPr>
              <a:t>Goodsell</a:t>
            </a:r>
            <a:r>
              <a:rPr lang="en-US" sz="1400" dirty="0">
                <a:hlinkClick r:id="rId4"/>
              </a:rPr>
              <a:t>, D. (2012) Molecule of the Month, Protein Database</a:t>
            </a:r>
            <a:endParaRPr lang="en-US" sz="1400" i="1" dirty="0"/>
          </a:p>
        </p:txBody>
      </p:sp>
      <p:sp>
        <p:nvSpPr>
          <p:cNvPr id="7" name="TextBox 6">
            <a:extLst>
              <a:ext uri="{FF2B5EF4-FFF2-40B4-BE49-F238E27FC236}">
                <a16:creationId xmlns:a16="http://schemas.microsoft.com/office/drawing/2014/main" id="{C4259D10-B4B0-44E0-A696-465C0936C003}"/>
              </a:ext>
            </a:extLst>
          </p:cNvPr>
          <p:cNvSpPr txBox="1"/>
          <p:nvPr/>
        </p:nvSpPr>
        <p:spPr>
          <a:xfrm>
            <a:off x="488317" y="3101009"/>
            <a:ext cx="3503543"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Is a Multienzyme Complex</a:t>
            </a:r>
          </a:p>
        </p:txBody>
      </p:sp>
      <p:sp>
        <p:nvSpPr>
          <p:cNvPr id="9" name="TextBox 8">
            <a:extLst>
              <a:ext uri="{FF2B5EF4-FFF2-40B4-BE49-F238E27FC236}">
                <a16:creationId xmlns:a16="http://schemas.microsoft.com/office/drawing/2014/main" id="{DE17B6EF-6D82-42D5-AEAD-0CCC3BD321EA}"/>
              </a:ext>
            </a:extLst>
          </p:cNvPr>
          <p:cNvSpPr txBox="1"/>
          <p:nvPr/>
        </p:nvSpPr>
        <p:spPr>
          <a:xfrm>
            <a:off x="3622183" y="3429000"/>
            <a:ext cx="566888" cy="461665"/>
          </a:xfrm>
          <a:prstGeom prst="rect">
            <a:avLst/>
          </a:prstGeom>
          <a:noFill/>
        </p:spPr>
        <p:txBody>
          <a:bodyPr wrap="square" rtlCol="0">
            <a:spAutoFit/>
          </a:bodyPr>
          <a:lstStyle/>
          <a:p>
            <a:r>
              <a:rPr lang="en-US" sz="2400" b="1" dirty="0"/>
              <a:t>E3</a:t>
            </a:r>
          </a:p>
        </p:txBody>
      </p:sp>
      <p:sp>
        <p:nvSpPr>
          <p:cNvPr id="8" name="TextBox 7">
            <a:extLst>
              <a:ext uri="{FF2B5EF4-FFF2-40B4-BE49-F238E27FC236}">
                <a16:creationId xmlns:a16="http://schemas.microsoft.com/office/drawing/2014/main" id="{63355EC6-C4DB-4417-8505-794C0FA03964}"/>
              </a:ext>
            </a:extLst>
          </p:cNvPr>
          <p:cNvSpPr txBox="1"/>
          <p:nvPr/>
        </p:nvSpPr>
        <p:spPr>
          <a:xfrm>
            <a:off x="8370998" y="1205948"/>
            <a:ext cx="566888" cy="461665"/>
          </a:xfrm>
          <a:prstGeom prst="rect">
            <a:avLst/>
          </a:prstGeom>
          <a:noFill/>
        </p:spPr>
        <p:txBody>
          <a:bodyPr wrap="square" rtlCol="0">
            <a:spAutoFit/>
          </a:bodyPr>
          <a:lstStyle/>
          <a:p>
            <a:r>
              <a:rPr lang="en-US" sz="2400" b="1" dirty="0"/>
              <a:t>E3</a:t>
            </a:r>
          </a:p>
        </p:txBody>
      </p:sp>
      <p:sp>
        <p:nvSpPr>
          <p:cNvPr id="10" name="TextBox 9">
            <a:extLst>
              <a:ext uri="{FF2B5EF4-FFF2-40B4-BE49-F238E27FC236}">
                <a16:creationId xmlns:a16="http://schemas.microsoft.com/office/drawing/2014/main" id="{B2545F81-7838-4188-8BB6-E4A4BCE81699}"/>
              </a:ext>
            </a:extLst>
          </p:cNvPr>
          <p:cNvSpPr txBox="1"/>
          <p:nvPr/>
        </p:nvSpPr>
        <p:spPr>
          <a:xfrm>
            <a:off x="8355638" y="4366591"/>
            <a:ext cx="566888" cy="461665"/>
          </a:xfrm>
          <a:prstGeom prst="rect">
            <a:avLst/>
          </a:prstGeom>
          <a:noFill/>
        </p:spPr>
        <p:txBody>
          <a:bodyPr wrap="square" rtlCol="0">
            <a:spAutoFit/>
          </a:bodyPr>
          <a:lstStyle/>
          <a:p>
            <a:r>
              <a:rPr lang="en-US" sz="2400" b="1" dirty="0"/>
              <a:t>E3</a:t>
            </a:r>
          </a:p>
        </p:txBody>
      </p:sp>
      <p:sp>
        <p:nvSpPr>
          <p:cNvPr id="11" name="TextBox 10">
            <a:extLst>
              <a:ext uri="{FF2B5EF4-FFF2-40B4-BE49-F238E27FC236}">
                <a16:creationId xmlns:a16="http://schemas.microsoft.com/office/drawing/2014/main" id="{3CCF8486-2B27-4CAA-9E51-7AB0E85BA9FD}"/>
              </a:ext>
            </a:extLst>
          </p:cNvPr>
          <p:cNvSpPr txBox="1"/>
          <p:nvPr/>
        </p:nvSpPr>
        <p:spPr>
          <a:xfrm>
            <a:off x="6181429" y="2751941"/>
            <a:ext cx="566888" cy="461665"/>
          </a:xfrm>
          <a:prstGeom prst="rect">
            <a:avLst/>
          </a:prstGeom>
          <a:noFill/>
        </p:spPr>
        <p:txBody>
          <a:bodyPr wrap="square" rtlCol="0">
            <a:spAutoFit/>
          </a:bodyPr>
          <a:lstStyle/>
          <a:p>
            <a:r>
              <a:rPr lang="en-US" sz="2400" b="1" dirty="0"/>
              <a:t>E2</a:t>
            </a:r>
          </a:p>
        </p:txBody>
      </p:sp>
    </p:spTree>
    <p:extLst>
      <p:ext uri="{BB962C8B-B14F-4D97-AF65-F5344CB8AC3E}">
        <p14:creationId xmlns:p14="http://schemas.microsoft.com/office/powerpoint/2010/main" val="673173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60A870B-9DBE-41A1-BFA9-916F27453313}"/>
              </a:ext>
            </a:extLst>
          </p:cNvPr>
          <p:cNvSpPr/>
          <p:nvPr/>
        </p:nvSpPr>
        <p:spPr>
          <a:xfrm>
            <a:off x="2052430" y="4173503"/>
            <a:ext cx="5729214" cy="1748665"/>
          </a:xfrm>
          <a:prstGeom prst="roundRect">
            <a:avLst>
              <a:gd name="adj" fmla="val 50000"/>
            </a:avLst>
          </a:prstGeom>
          <a:solidFill>
            <a:schemeClr val="accent2">
              <a:lumMod val="40000"/>
              <a:lumOff val="6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E1275-5703-4626-BE12-8E4EBBBDAF7B}"/>
              </a:ext>
            </a:extLst>
          </p:cNvPr>
          <p:cNvSpPr>
            <a:spLocks noGrp="1"/>
          </p:cNvSpPr>
          <p:nvPr>
            <p:ph type="title"/>
          </p:nvPr>
        </p:nvSpPr>
        <p:spPr>
          <a:xfrm>
            <a:off x="1455728" y="111770"/>
            <a:ext cx="7704800" cy="779462"/>
          </a:xfrm>
        </p:spPr>
        <p:txBody>
          <a:bodyPr>
            <a:normAutofit fontScale="90000"/>
          </a:bodyPr>
          <a:lstStyle/>
          <a:p>
            <a:r>
              <a:rPr lang="en-US" dirty="0" err="1"/>
              <a:t>Dihydrolipoyl</a:t>
            </a:r>
            <a:r>
              <a:rPr lang="en-US" dirty="0"/>
              <a:t> Dehydrogenase (E3)</a:t>
            </a:r>
          </a:p>
        </p:txBody>
      </p:sp>
      <p:sp>
        <p:nvSpPr>
          <p:cNvPr id="19" name="Oval 18">
            <a:extLst>
              <a:ext uri="{FF2B5EF4-FFF2-40B4-BE49-F238E27FC236}">
                <a16:creationId xmlns:a16="http://schemas.microsoft.com/office/drawing/2014/main" id="{D7E83916-AF15-4112-9233-83DE35D77BD8}"/>
              </a:ext>
            </a:extLst>
          </p:cNvPr>
          <p:cNvSpPr/>
          <p:nvPr/>
        </p:nvSpPr>
        <p:spPr>
          <a:xfrm>
            <a:off x="6349445" y="4430123"/>
            <a:ext cx="1808921" cy="1556548"/>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logo&#10;&#10;Description automatically generated">
            <a:extLst>
              <a:ext uri="{FF2B5EF4-FFF2-40B4-BE49-F238E27FC236}">
                <a16:creationId xmlns:a16="http://schemas.microsoft.com/office/drawing/2014/main" id="{2D5866EB-7E07-42DC-A2B5-63CC7F50089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023" y="883025"/>
            <a:ext cx="8420795" cy="5091950"/>
          </a:xfrm>
        </p:spPr>
      </p:pic>
      <p:sp>
        <p:nvSpPr>
          <p:cNvPr id="6" name="TextBox 5">
            <a:extLst>
              <a:ext uri="{FF2B5EF4-FFF2-40B4-BE49-F238E27FC236}">
                <a16:creationId xmlns:a16="http://schemas.microsoft.com/office/drawing/2014/main" id="{D183B762-EEDE-4C5D-8BC5-C748DD43C891}"/>
              </a:ext>
            </a:extLst>
          </p:cNvPr>
          <p:cNvSpPr txBox="1"/>
          <p:nvPr/>
        </p:nvSpPr>
        <p:spPr>
          <a:xfrm>
            <a:off x="90223" y="5614391"/>
            <a:ext cx="5684411" cy="307777"/>
          </a:xfrm>
          <a:prstGeom prst="rect">
            <a:avLst/>
          </a:prstGeom>
          <a:noFill/>
        </p:spPr>
        <p:txBody>
          <a:bodyPr wrap="square" rtlCol="0">
            <a:spAutoFit/>
          </a:bodyPr>
          <a:lstStyle/>
          <a:p>
            <a:r>
              <a:rPr lang="en-US" sz="1400" dirty="0"/>
              <a:t>Image modified from : </a:t>
            </a:r>
            <a:r>
              <a:rPr lang="en-US" sz="1400" dirty="0" err="1">
                <a:hlinkClick r:id="rId4"/>
              </a:rPr>
              <a:t>Yikrazuul</a:t>
            </a:r>
            <a:endParaRPr lang="en-US" sz="1400" i="1" dirty="0"/>
          </a:p>
        </p:txBody>
      </p:sp>
      <p:sp>
        <p:nvSpPr>
          <p:cNvPr id="7" name="Rectangle 6">
            <a:extLst>
              <a:ext uri="{FF2B5EF4-FFF2-40B4-BE49-F238E27FC236}">
                <a16:creationId xmlns:a16="http://schemas.microsoft.com/office/drawing/2014/main" id="{95F19388-9C23-461A-BD16-0776509B45CF}"/>
              </a:ext>
            </a:extLst>
          </p:cNvPr>
          <p:cNvSpPr/>
          <p:nvPr/>
        </p:nvSpPr>
        <p:spPr>
          <a:xfrm>
            <a:off x="2584944" y="2973921"/>
            <a:ext cx="486247"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7FB435F-0EF8-4509-829B-A97B615E4260}"/>
              </a:ext>
            </a:extLst>
          </p:cNvPr>
          <p:cNvSpPr/>
          <p:nvPr/>
        </p:nvSpPr>
        <p:spPr>
          <a:xfrm>
            <a:off x="7532976" y="2892719"/>
            <a:ext cx="343785" cy="1933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F90194-EFA7-482A-93B6-D15C49D5D948}"/>
              </a:ext>
            </a:extLst>
          </p:cNvPr>
          <p:cNvSpPr/>
          <p:nvPr/>
        </p:nvSpPr>
        <p:spPr>
          <a:xfrm>
            <a:off x="837378" y="3026727"/>
            <a:ext cx="486247"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538402-E9AA-45A9-8765-B54092D61DBE}"/>
              </a:ext>
            </a:extLst>
          </p:cNvPr>
          <p:cNvSpPr/>
          <p:nvPr/>
        </p:nvSpPr>
        <p:spPr>
          <a:xfrm>
            <a:off x="8471064" y="3999230"/>
            <a:ext cx="419406" cy="307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3371780-5A2F-4492-A9EB-1FB243A2AC29}"/>
              </a:ext>
            </a:extLst>
          </p:cNvPr>
          <p:cNvSpPr txBox="1"/>
          <p:nvPr/>
        </p:nvSpPr>
        <p:spPr>
          <a:xfrm>
            <a:off x="747912" y="2979487"/>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2" name="TextBox 11">
            <a:extLst>
              <a:ext uri="{FF2B5EF4-FFF2-40B4-BE49-F238E27FC236}">
                <a16:creationId xmlns:a16="http://schemas.microsoft.com/office/drawing/2014/main" id="{D3E54A40-A093-489B-B1AB-D5B528B35A23}"/>
              </a:ext>
            </a:extLst>
          </p:cNvPr>
          <p:cNvSpPr txBox="1"/>
          <p:nvPr/>
        </p:nvSpPr>
        <p:spPr>
          <a:xfrm>
            <a:off x="7441093" y="2831132"/>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3" name="TextBox 12">
            <a:extLst>
              <a:ext uri="{FF2B5EF4-FFF2-40B4-BE49-F238E27FC236}">
                <a16:creationId xmlns:a16="http://schemas.microsoft.com/office/drawing/2014/main" id="{9E318A4D-4CEE-4562-AAA4-1CE6DAEE8FF0}"/>
              </a:ext>
            </a:extLst>
          </p:cNvPr>
          <p:cNvSpPr txBox="1"/>
          <p:nvPr/>
        </p:nvSpPr>
        <p:spPr>
          <a:xfrm>
            <a:off x="8362171" y="3983363"/>
            <a:ext cx="381836" cy="338554"/>
          </a:xfrm>
          <a:prstGeom prst="rect">
            <a:avLst/>
          </a:prstGeom>
          <a:noFill/>
        </p:spPr>
        <p:txBody>
          <a:bodyPr wrap="none" rtlCol="0">
            <a:spAutoFit/>
          </a:bodyPr>
          <a:lstStyle/>
          <a:p>
            <a:r>
              <a:rPr lang="en-US" sz="1600" dirty="0">
                <a:solidFill>
                  <a:srgbClr val="FF0000"/>
                </a:solidFill>
              </a:rPr>
              <a:t>H</a:t>
            </a:r>
            <a:r>
              <a:rPr lang="en-US" sz="1600" baseline="-25000" dirty="0">
                <a:solidFill>
                  <a:srgbClr val="FF0000"/>
                </a:solidFill>
              </a:rPr>
              <a:t>3</a:t>
            </a:r>
          </a:p>
        </p:txBody>
      </p:sp>
      <p:sp>
        <p:nvSpPr>
          <p:cNvPr id="14" name="TextBox 13">
            <a:extLst>
              <a:ext uri="{FF2B5EF4-FFF2-40B4-BE49-F238E27FC236}">
                <a16:creationId xmlns:a16="http://schemas.microsoft.com/office/drawing/2014/main" id="{17CBB9BF-20D4-44CF-9B75-F0F99820ABA0}"/>
              </a:ext>
            </a:extLst>
          </p:cNvPr>
          <p:cNvSpPr txBox="1"/>
          <p:nvPr/>
        </p:nvSpPr>
        <p:spPr>
          <a:xfrm>
            <a:off x="2787886" y="2910154"/>
            <a:ext cx="381836" cy="338554"/>
          </a:xfrm>
          <a:prstGeom prst="rect">
            <a:avLst/>
          </a:prstGeom>
          <a:noFill/>
        </p:spPr>
        <p:txBody>
          <a:bodyPr wrap="none" rtlCol="0">
            <a:spAutoFit/>
          </a:bodyPr>
          <a:lstStyle/>
          <a:p>
            <a:r>
              <a:rPr lang="en-US" sz="1600" baseline="-25000" dirty="0">
                <a:solidFill>
                  <a:srgbClr val="FF0000"/>
                </a:solidFill>
              </a:rPr>
              <a:t>3</a:t>
            </a:r>
            <a:r>
              <a:rPr lang="en-US" sz="1600" dirty="0">
                <a:solidFill>
                  <a:srgbClr val="FF0000"/>
                </a:solidFill>
              </a:rPr>
              <a:t>H</a:t>
            </a:r>
            <a:endParaRPr lang="en-US" sz="1600" baseline="-25000" dirty="0">
              <a:solidFill>
                <a:srgbClr val="FF0000"/>
              </a:solidFill>
            </a:endParaRPr>
          </a:p>
        </p:txBody>
      </p:sp>
      <p:sp>
        <p:nvSpPr>
          <p:cNvPr id="16" name="TextBox 15">
            <a:extLst>
              <a:ext uri="{FF2B5EF4-FFF2-40B4-BE49-F238E27FC236}">
                <a16:creationId xmlns:a16="http://schemas.microsoft.com/office/drawing/2014/main" id="{F062E870-2AF9-49D6-8250-45B1501E003A}"/>
              </a:ext>
            </a:extLst>
          </p:cNvPr>
          <p:cNvSpPr txBox="1"/>
          <p:nvPr/>
        </p:nvSpPr>
        <p:spPr>
          <a:xfrm>
            <a:off x="3058356" y="3823850"/>
            <a:ext cx="1548822" cy="461665"/>
          </a:xfrm>
          <a:prstGeom prst="rect">
            <a:avLst/>
          </a:prstGeom>
          <a:noFill/>
        </p:spPr>
        <p:txBody>
          <a:bodyPr wrap="none" rtlCol="0">
            <a:spAutoFit/>
          </a:bodyPr>
          <a:lstStyle/>
          <a:p>
            <a:r>
              <a:rPr lang="en-US" sz="2400" b="1" dirty="0"/>
              <a:t>E3 Subunit</a:t>
            </a:r>
          </a:p>
        </p:txBody>
      </p:sp>
      <p:sp>
        <p:nvSpPr>
          <p:cNvPr id="18" name="TextBox 17">
            <a:extLst>
              <a:ext uri="{FF2B5EF4-FFF2-40B4-BE49-F238E27FC236}">
                <a16:creationId xmlns:a16="http://schemas.microsoft.com/office/drawing/2014/main" id="{5C2EF9AF-79BF-4327-A517-90737EF5A4C7}"/>
              </a:ext>
            </a:extLst>
          </p:cNvPr>
          <p:cNvSpPr txBox="1"/>
          <p:nvPr/>
        </p:nvSpPr>
        <p:spPr>
          <a:xfrm>
            <a:off x="119005" y="3738156"/>
            <a:ext cx="2181556" cy="1200329"/>
          </a:xfrm>
          <a:prstGeom prst="rect">
            <a:avLst/>
          </a:prstGeom>
          <a:noFill/>
        </p:spPr>
        <p:txBody>
          <a:bodyPr wrap="square" rtlCol="0">
            <a:spAutoFit/>
          </a:bodyPr>
          <a:lstStyle/>
          <a:p>
            <a:r>
              <a:rPr lang="en-US" sz="2400" b="1" dirty="0"/>
              <a:t>E3 Subunit = Reduces NAD+</a:t>
            </a:r>
          </a:p>
          <a:p>
            <a:r>
              <a:rPr lang="en-US" sz="2400" b="1" dirty="0"/>
              <a:t>Through FAD</a:t>
            </a:r>
          </a:p>
        </p:txBody>
      </p:sp>
      <p:sp>
        <p:nvSpPr>
          <p:cNvPr id="22" name="Diagonal Stripe 21">
            <a:extLst>
              <a:ext uri="{FF2B5EF4-FFF2-40B4-BE49-F238E27FC236}">
                <a16:creationId xmlns:a16="http://schemas.microsoft.com/office/drawing/2014/main" id="{2CC004DA-5FA8-4DF1-A265-ECCED4151DE9}"/>
              </a:ext>
            </a:extLst>
          </p:cNvPr>
          <p:cNvSpPr/>
          <p:nvPr/>
        </p:nvSpPr>
        <p:spPr>
          <a:xfrm rot="21395349">
            <a:off x="8091097" y="4520952"/>
            <a:ext cx="1389113" cy="88268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5590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9698-CC5B-4518-836B-E8211A3558DA}"/>
              </a:ext>
            </a:extLst>
          </p:cNvPr>
          <p:cNvSpPr>
            <a:spLocks noGrp="1"/>
          </p:cNvSpPr>
          <p:nvPr>
            <p:ph type="title"/>
          </p:nvPr>
        </p:nvSpPr>
        <p:spPr>
          <a:xfrm>
            <a:off x="1553497" y="156370"/>
            <a:ext cx="7210332" cy="779462"/>
          </a:xfrm>
        </p:spPr>
        <p:txBody>
          <a:bodyPr>
            <a:normAutofit fontScale="90000"/>
          </a:bodyPr>
          <a:lstStyle/>
          <a:p>
            <a:r>
              <a:rPr lang="en-US" dirty="0"/>
              <a:t>Pyruvate Dehydrogenase Complex</a:t>
            </a:r>
          </a:p>
        </p:txBody>
      </p:sp>
      <p:pic>
        <p:nvPicPr>
          <p:cNvPr id="5" name="Content Placeholder 4" descr="A picture containing clock&#10;&#10;Description automatically generated">
            <a:extLst>
              <a:ext uri="{FF2B5EF4-FFF2-40B4-BE49-F238E27FC236}">
                <a16:creationId xmlns:a16="http://schemas.microsoft.com/office/drawing/2014/main" id="{04981216-10BC-4617-9B29-63D609D217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186" y="2369654"/>
            <a:ext cx="7886700" cy="3143250"/>
          </a:xfrm>
        </p:spPr>
      </p:pic>
      <p:sp>
        <p:nvSpPr>
          <p:cNvPr id="6" name="TextBox 5">
            <a:extLst>
              <a:ext uri="{FF2B5EF4-FFF2-40B4-BE49-F238E27FC236}">
                <a16:creationId xmlns:a16="http://schemas.microsoft.com/office/drawing/2014/main" id="{193360F4-3410-4669-B6C0-3613D1DBC1A8}"/>
              </a:ext>
            </a:extLst>
          </p:cNvPr>
          <p:cNvSpPr txBox="1"/>
          <p:nvPr/>
        </p:nvSpPr>
        <p:spPr>
          <a:xfrm>
            <a:off x="5252831" y="886136"/>
            <a:ext cx="3659143" cy="1631216"/>
          </a:xfrm>
          <a:prstGeom prst="rect">
            <a:avLst/>
          </a:prstGeom>
          <a:noFill/>
        </p:spPr>
        <p:txBody>
          <a:bodyPr wrap="none" rtlCol="0">
            <a:spAutoFit/>
          </a:bodyPr>
          <a:lstStyle/>
          <a:p>
            <a:r>
              <a:rPr lang="en-US" sz="2800" dirty="0"/>
              <a:t>Multiple Reactions:</a:t>
            </a:r>
          </a:p>
          <a:p>
            <a:pPr marL="285750" indent="-285750">
              <a:buFont typeface="Arial" panose="020B0604020202020204" pitchFamily="34" charset="0"/>
              <a:buChar char="•"/>
            </a:pPr>
            <a:r>
              <a:rPr lang="en-US" sz="2400" dirty="0"/>
              <a:t>Decarboxylation Reaction</a:t>
            </a:r>
          </a:p>
          <a:p>
            <a:pPr marL="285750" indent="-285750">
              <a:buFont typeface="Arial" panose="020B0604020202020204" pitchFamily="34" charset="0"/>
              <a:buChar char="•"/>
            </a:pPr>
            <a:r>
              <a:rPr lang="en-US" sz="2400" dirty="0"/>
              <a:t>Transacetylase Reaction</a:t>
            </a:r>
          </a:p>
          <a:p>
            <a:pPr marL="285750" indent="-285750">
              <a:buFont typeface="Arial" panose="020B0604020202020204" pitchFamily="34" charset="0"/>
              <a:buChar char="•"/>
            </a:pPr>
            <a:r>
              <a:rPr lang="en-US" sz="2400" dirty="0"/>
              <a:t>Dehydrogenase Reaction</a:t>
            </a:r>
          </a:p>
        </p:txBody>
      </p:sp>
      <p:sp>
        <p:nvSpPr>
          <p:cNvPr id="7" name="TextBox 6">
            <a:extLst>
              <a:ext uri="{FF2B5EF4-FFF2-40B4-BE49-F238E27FC236}">
                <a16:creationId xmlns:a16="http://schemas.microsoft.com/office/drawing/2014/main" id="{E5F41785-5E35-40AE-9FA1-569DF5C85024}"/>
              </a:ext>
            </a:extLst>
          </p:cNvPr>
          <p:cNvSpPr txBox="1"/>
          <p:nvPr/>
        </p:nvSpPr>
        <p:spPr>
          <a:xfrm>
            <a:off x="90224" y="5614391"/>
            <a:ext cx="4606786" cy="307777"/>
          </a:xfrm>
          <a:prstGeom prst="rect">
            <a:avLst/>
          </a:prstGeom>
          <a:noFill/>
        </p:spPr>
        <p:txBody>
          <a:bodyPr wrap="square" rtlCol="0">
            <a:spAutoFit/>
          </a:bodyPr>
          <a:lstStyle/>
          <a:p>
            <a:r>
              <a:rPr lang="en-US" sz="1400" dirty="0"/>
              <a:t>Image from : </a:t>
            </a:r>
            <a:r>
              <a:rPr lang="en-US" sz="1400" dirty="0">
                <a:hlinkClick r:id="rId4"/>
              </a:rPr>
              <a:t>Akane700</a:t>
            </a:r>
            <a:endParaRPr lang="en-US" sz="1400" i="1" dirty="0"/>
          </a:p>
        </p:txBody>
      </p:sp>
    </p:spTree>
    <p:extLst>
      <p:ext uri="{BB962C8B-B14F-4D97-AF65-F5344CB8AC3E}">
        <p14:creationId xmlns:p14="http://schemas.microsoft.com/office/powerpoint/2010/main" val="1830054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6694-3383-48AF-9419-A9AB0F26A23E}"/>
              </a:ext>
            </a:extLst>
          </p:cNvPr>
          <p:cNvSpPr>
            <a:spLocks noGrp="1"/>
          </p:cNvSpPr>
          <p:nvPr>
            <p:ph type="title"/>
          </p:nvPr>
        </p:nvSpPr>
        <p:spPr>
          <a:xfrm>
            <a:off x="1305018" y="222349"/>
            <a:ext cx="7474998" cy="779462"/>
          </a:xfrm>
        </p:spPr>
        <p:txBody>
          <a:bodyPr>
            <a:normAutofit/>
          </a:bodyPr>
          <a:lstStyle/>
          <a:p>
            <a:r>
              <a:rPr lang="en-US" sz="3600" dirty="0"/>
              <a:t>Pyruvate Dehydrogenase Regulation</a:t>
            </a:r>
          </a:p>
        </p:txBody>
      </p:sp>
      <p:sp>
        <p:nvSpPr>
          <p:cNvPr id="3" name="Content Placeholder 2">
            <a:extLst>
              <a:ext uri="{FF2B5EF4-FFF2-40B4-BE49-F238E27FC236}">
                <a16:creationId xmlns:a16="http://schemas.microsoft.com/office/drawing/2014/main" id="{29DDD84E-02DA-40C7-BE1C-C491195FD45E}"/>
              </a:ext>
            </a:extLst>
          </p:cNvPr>
          <p:cNvSpPr>
            <a:spLocks noGrp="1"/>
          </p:cNvSpPr>
          <p:nvPr>
            <p:ph idx="1"/>
          </p:nvPr>
        </p:nvSpPr>
        <p:spPr/>
        <p:txBody>
          <a:bodyPr/>
          <a:lstStyle/>
          <a:p>
            <a:r>
              <a:rPr lang="en-US" dirty="0"/>
              <a:t>Is Allosterically Regulated</a:t>
            </a:r>
          </a:p>
          <a:p>
            <a:pPr lvl="1"/>
            <a:r>
              <a:rPr lang="en-US" b="1" dirty="0">
                <a:solidFill>
                  <a:srgbClr val="C00000"/>
                </a:solidFill>
              </a:rPr>
              <a:t>Negative feedback inhibition by Acetyl-CoA </a:t>
            </a:r>
          </a:p>
          <a:p>
            <a:r>
              <a:rPr lang="en-US" b="1" dirty="0">
                <a:solidFill>
                  <a:srgbClr val="C00000"/>
                </a:solidFill>
              </a:rPr>
              <a:t>Is inhibited by a high ratio of NADH/NAD+.  </a:t>
            </a:r>
          </a:p>
          <a:p>
            <a:r>
              <a:rPr lang="en-US" dirty="0"/>
              <a:t>Is Regulated by reversible Phosphorylation of the E1 subunit</a:t>
            </a:r>
          </a:p>
          <a:p>
            <a:pPr lvl="1"/>
            <a:r>
              <a:rPr lang="en-US" b="1" dirty="0">
                <a:solidFill>
                  <a:srgbClr val="C00000"/>
                </a:solidFill>
              </a:rPr>
              <a:t>PDKs = pyruvate dehydrogenase kinases - INACTIVATED</a:t>
            </a:r>
          </a:p>
          <a:p>
            <a:pPr lvl="1"/>
            <a:r>
              <a:rPr lang="en-US" b="1" dirty="0">
                <a:solidFill>
                  <a:schemeClr val="accent6">
                    <a:lumMod val="75000"/>
                  </a:schemeClr>
                </a:solidFill>
              </a:rPr>
              <a:t>PDPs = pyruvate dehydrogenase phosphatases - ACTIVATED</a:t>
            </a:r>
          </a:p>
        </p:txBody>
      </p:sp>
    </p:spTree>
    <p:extLst>
      <p:ext uri="{BB962C8B-B14F-4D97-AF65-F5344CB8AC3E}">
        <p14:creationId xmlns:p14="http://schemas.microsoft.com/office/powerpoint/2010/main" val="435589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9DA69-5657-4B80-8FB8-0E269FC0A5F0}"/>
              </a:ext>
            </a:extLst>
          </p:cNvPr>
          <p:cNvSpPr>
            <a:spLocks noGrp="1"/>
          </p:cNvSpPr>
          <p:nvPr>
            <p:ph type="title"/>
          </p:nvPr>
        </p:nvSpPr>
        <p:spPr/>
        <p:txBody>
          <a:bodyPr/>
          <a:lstStyle/>
          <a:p>
            <a:endParaRPr lang="en-US"/>
          </a:p>
        </p:txBody>
      </p:sp>
      <p:graphicFrame>
        <p:nvGraphicFramePr>
          <p:cNvPr id="4" name="Object 3">
            <a:extLst>
              <a:ext uri="{FF2B5EF4-FFF2-40B4-BE49-F238E27FC236}">
                <a16:creationId xmlns:a16="http://schemas.microsoft.com/office/drawing/2014/main" id="{564E2664-455E-4B92-8025-C1A410ECEC32}"/>
              </a:ext>
            </a:extLst>
          </p:cNvPr>
          <p:cNvGraphicFramePr>
            <a:graphicFrameLocks noChangeAspect="1"/>
          </p:cNvGraphicFramePr>
          <p:nvPr>
            <p:extLst>
              <p:ext uri="{D42A27DB-BD31-4B8C-83A1-F6EECF244321}">
                <p14:modId xmlns:p14="http://schemas.microsoft.com/office/powerpoint/2010/main" val="714706988"/>
              </p:ext>
            </p:extLst>
          </p:nvPr>
        </p:nvGraphicFramePr>
        <p:xfrm>
          <a:off x="98425" y="98425"/>
          <a:ext cx="2219325" cy="442913"/>
        </p:xfrm>
        <a:graphic>
          <a:graphicData uri="http://schemas.openxmlformats.org/presentationml/2006/ole">
            <mc:AlternateContent xmlns:mc="http://schemas.openxmlformats.org/markup-compatibility/2006">
              <mc:Choice xmlns:v="urn:schemas-microsoft-com:vml" Requires="v">
                <p:oleObj spid="_x0000_s7179" name="Packager Shell Object" showAsIcon="1" r:id="rId4" imgW="2218680" imgH="442800" progId="Package">
                  <p:embed/>
                </p:oleObj>
              </mc:Choice>
              <mc:Fallback>
                <p:oleObj name="Packager Shell Object" showAsIcon="1" r:id="rId4" imgW="2218680" imgH="442800" progId="Package">
                  <p:embed/>
                  <p:pic>
                    <p:nvPicPr>
                      <p:cNvPr id="0" name=""/>
                      <p:cNvPicPr/>
                      <p:nvPr/>
                    </p:nvPicPr>
                    <p:blipFill>
                      <a:blip r:embed="rId5"/>
                      <a:stretch>
                        <a:fillRect/>
                      </a:stretch>
                    </p:blipFill>
                    <p:spPr>
                      <a:xfrm>
                        <a:off x="98425" y="98425"/>
                        <a:ext cx="2219325" cy="44291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524A46DD-8118-4B5C-868A-8BD7E68D1AB4}"/>
              </a:ext>
            </a:extLst>
          </p:cNvPr>
          <p:cNvPicPr>
            <a:picLocks noChangeAspect="1"/>
          </p:cNvPicPr>
          <p:nvPr/>
        </p:nvPicPr>
        <p:blipFill>
          <a:blip r:embed="rId6"/>
          <a:stretch>
            <a:fillRect/>
          </a:stretch>
        </p:blipFill>
        <p:spPr>
          <a:xfrm>
            <a:off x="0" y="0"/>
            <a:ext cx="9144000" cy="5417820"/>
          </a:xfrm>
          <a:prstGeom prst="rect">
            <a:avLst/>
          </a:prstGeom>
        </p:spPr>
      </p:pic>
      <p:sp>
        <p:nvSpPr>
          <p:cNvPr id="6" name="TextBox 5">
            <a:extLst>
              <a:ext uri="{FF2B5EF4-FFF2-40B4-BE49-F238E27FC236}">
                <a16:creationId xmlns:a16="http://schemas.microsoft.com/office/drawing/2014/main" id="{0F204EAF-DEC7-4C85-8A26-0F2514A2920C}"/>
              </a:ext>
            </a:extLst>
          </p:cNvPr>
          <p:cNvSpPr txBox="1"/>
          <p:nvPr/>
        </p:nvSpPr>
        <p:spPr>
          <a:xfrm>
            <a:off x="90223" y="5614391"/>
            <a:ext cx="5684411" cy="307777"/>
          </a:xfrm>
          <a:prstGeom prst="rect">
            <a:avLst/>
          </a:prstGeom>
          <a:noFill/>
        </p:spPr>
        <p:txBody>
          <a:bodyPr wrap="square" rtlCol="0">
            <a:spAutoFit/>
          </a:bodyPr>
          <a:lstStyle/>
          <a:p>
            <a:r>
              <a:rPr lang="en-US" sz="1400" dirty="0"/>
              <a:t>Figure from : </a:t>
            </a:r>
            <a:r>
              <a:rPr lang="en-US" sz="1400" dirty="0">
                <a:hlinkClick r:id="rId7"/>
              </a:rPr>
              <a:t>Zhang, et al (2014) Nutrition &amp; Metabolism 11:10</a:t>
            </a:r>
            <a:endParaRPr lang="en-US" sz="1400" i="1" dirty="0"/>
          </a:p>
        </p:txBody>
      </p:sp>
    </p:spTree>
    <p:extLst>
      <p:ext uri="{BB962C8B-B14F-4D97-AF65-F5344CB8AC3E}">
        <p14:creationId xmlns:p14="http://schemas.microsoft.com/office/powerpoint/2010/main" val="287248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C6B20-323C-412D-80BF-74365AA3D933}"/>
              </a:ext>
            </a:extLst>
          </p:cNvPr>
          <p:cNvSpPr>
            <a:spLocks noGrp="1"/>
          </p:cNvSpPr>
          <p:nvPr>
            <p:ph type="title"/>
          </p:nvPr>
        </p:nvSpPr>
        <p:spPr>
          <a:xfrm>
            <a:off x="321044" y="1295776"/>
            <a:ext cx="2829660" cy="779462"/>
          </a:xfrm>
        </p:spPr>
        <p:txBody>
          <a:bodyPr>
            <a:normAutofit fontScale="90000"/>
          </a:bodyPr>
          <a:lstStyle/>
          <a:p>
            <a:r>
              <a:rPr lang="en-US" dirty="0"/>
              <a:t>Overview of </a:t>
            </a:r>
            <a:r>
              <a:rPr lang="en-US" dirty="0" err="1"/>
              <a:t>Kreb</a:t>
            </a:r>
            <a:r>
              <a:rPr lang="en-US" dirty="0"/>
              <a:t> Cycle</a:t>
            </a:r>
          </a:p>
        </p:txBody>
      </p:sp>
      <p:pic>
        <p:nvPicPr>
          <p:cNvPr id="5" name="Content Placeholder 4" descr="A picture containing text&#10;&#10;Description automatically generated">
            <a:extLst>
              <a:ext uri="{FF2B5EF4-FFF2-40B4-BE49-F238E27FC236}">
                <a16:creationId xmlns:a16="http://schemas.microsoft.com/office/drawing/2014/main" id="{0B0D14FC-12AC-413A-BFDA-5B0AE3A509A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92932" y="71900"/>
            <a:ext cx="5382367" cy="5374743"/>
          </a:xfrm>
        </p:spPr>
      </p:pic>
      <p:sp>
        <p:nvSpPr>
          <p:cNvPr id="6" name="TextBox 5">
            <a:extLst>
              <a:ext uri="{FF2B5EF4-FFF2-40B4-BE49-F238E27FC236}">
                <a16:creationId xmlns:a16="http://schemas.microsoft.com/office/drawing/2014/main" id="{6DD51BD3-79FC-4909-A079-05236EB2471C}"/>
              </a:ext>
            </a:extLst>
          </p:cNvPr>
          <p:cNvSpPr txBox="1"/>
          <p:nvPr/>
        </p:nvSpPr>
        <p:spPr>
          <a:xfrm>
            <a:off x="3414090" y="5446643"/>
            <a:ext cx="5844210" cy="523220"/>
          </a:xfrm>
          <a:prstGeom prst="rect">
            <a:avLst/>
          </a:prstGeom>
          <a:noFill/>
        </p:spPr>
        <p:txBody>
          <a:bodyPr wrap="square" rtlCol="0">
            <a:spAutoFit/>
          </a:bodyPr>
          <a:lstStyle/>
          <a:p>
            <a:r>
              <a:rPr lang="en-US" sz="1400" dirty="0"/>
              <a:t>Figure from: </a:t>
            </a:r>
            <a:r>
              <a:rPr lang="en-US" sz="1400" dirty="0">
                <a:hlinkClick r:id="rId4"/>
              </a:rPr>
              <a:t>Wu, J., </a:t>
            </a:r>
            <a:r>
              <a:rPr lang="en-US" sz="1400" dirty="0" err="1">
                <a:hlinkClick r:id="rId4"/>
              </a:rPr>
              <a:t>Jin</a:t>
            </a:r>
            <a:r>
              <a:rPr lang="en-US" sz="1400" dirty="0">
                <a:hlinkClick r:id="rId4"/>
              </a:rPr>
              <a:t>, Z., Zheng, H., and Yan, L-J. (2016) </a:t>
            </a:r>
            <a:r>
              <a:rPr lang="en-US" sz="1400" i="1" dirty="0">
                <a:hlinkClick r:id="rId4"/>
              </a:rPr>
              <a:t>Diabetes, Metabolic </a:t>
            </a:r>
          </a:p>
          <a:p>
            <a:r>
              <a:rPr lang="en-US" sz="1400" i="1" dirty="0">
                <a:hlinkClick r:id="rId4"/>
              </a:rPr>
              <a:t>Syndrome and Obesity: Targets and Therapy</a:t>
            </a:r>
            <a:r>
              <a:rPr lang="en-US" sz="1400" dirty="0">
                <a:hlinkClick r:id="rId4"/>
              </a:rPr>
              <a:t> 9:145-153.</a:t>
            </a:r>
            <a:endParaRPr lang="en-US" sz="1400" dirty="0"/>
          </a:p>
        </p:txBody>
      </p:sp>
      <p:sp>
        <p:nvSpPr>
          <p:cNvPr id="7" name="TextBox 6">
            <a:extLst>
              <a:ext uri="{FF2B5EF4-FFF2-40B4-BE49-F238E27FC236}">
                <a16:creationId xmlns:a16="http://schemas.microsoft.com/office/drawing/2014/main" id="{3A222016-E75C-4135-9DD1-230AC9ED0ADA}"/>
              </a:ext>
            </a:extLst>
          </p:cNvPr>
          <p:cNvSpPr txBox="1"/>
          <p:nvPr/>
        </p:nvSpPr>
        <p:spPr>
          <a:xfrm>
            <a:off x="213691" y="2713383"/>
            <a:ext cx="2829660" cy="1200329"/>
          </a:xfrm>
          <a:prstGeom prst="rect">
            <a:avLst/>
          </a:prstGeom>
          <a:noFill/>
        </p:spPr>
        <p:txBody>
          <a:bodyPr wrap="square" rtlCol="0">
            <a:spAutoFit/>
          </a:bodyPr>
          <a:lstStyle/>
          <a:p>
            <a:pPr marL="285750" indent="-285750">
              <a:buFont typeface="Arial" panose="020B0604020202020204" pitchFamily="34" charset="0"/>
              <a:buChar char="•"/>
            </a:pPr>
            <a:r>
              <a:rPr lang="en-US" dirty="0"/>
              <a:t>Sugars and Lipids are the primary energy sources used in the </a:t>
            </a:r>
            <a:r>
              <a:rPr lang="en-US" dirty="0" err="1"/>
              <a:t>Kreb</a:t>
            </a:r>
            <a:r>
              <a:rPr lang="en-US" dirty="0"/>
              <a:t> Cycle to harvest electrons</a:t>
            </a:r>
          </a:p>
        </p:txBody>
      </p:sp>
    </p:spTree>
    <p:extLst>
      <p:ext uri="{BB962C8B-B14F-4D97-AF65-F5344CB8AC3E}">
        <p14:creationId xmlns:p14="http://schemas.microsoft.com/office/powerpoint/2010/main" val="2214743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75016-E679-46B7-A3F2-AF2CF61EEF9B}"/>
              </a:ext>
            </a:extLst>
          </p:cNvPr>
          <p:cNvSpPr>
            <a:spLocks noGrp="1"/>
          </p:cNvSpPr>
          <p:nvPr>
            <p:ph type="title"/>
          </p:nvPr>
        </p:nvSpPr>
        <p:spPr>
          <a:xfrm>
            <a:off x="681737" y="1273538"/>
            <a:ext cx="3269067" cy="1424936"/>
          </a:xfrm>
        </p:spPr>
        <p:txBody>
          <a:bodyPr>
            <a:normAutofit/>
          </a:bodyPr>
          <a:lstStyle/>
          <a:p>
            <a:r>
              <a:rPr lang="en-US" dirty="0"/>
              <a:t>Amino Acid Metabolism</a:t>
            </a:r>
          </a:p>
        </p:txBody>
      </p:sp>
      <p:sp>
        <p:nvSpPr>
          <p:cNvPr id="6" name="TextBox 5">
            <a:extLst>
              <a:ext uri="{FF2B5EF4-FFF2-40B4-BE49-F238E27FC236}">
                <a16:creationId xmlns:a16="http://schemas.microsoft.com/office/drawing/2014/main" id="{F83F5EF2-70DB-45D5-8B3D-46FF3D675356}"/>
              </a:ext>
            </a:extLst>
          </p:cNvPr>
          <p:cNvSpPr txBox="1"/>
          <p:nvPr/>
        </p:nvSpPr>
        <p:spPr>
          <a:xfrm>
            <a:off x="89453" y="5625548"/>
            <a:ext cx="4606786" cy="307777"/>
          </a:xfrm>
          <a:prstGeom prst="rect">
            <a:avLst/>
          </a:prstGeom>
          <a:noFill/>
        </p:spPr>
        <p:txBody>
          <a:bodyPr wrap="square" rtlCol="0">
            <a:spAutoFit/>
          </a:bodyPr>
          <a:lstStyle/>
          <a:p>
            <a:r>
              <a:rPr lang="en-US" sz="1400" dirty="0"/>
              <a:t>Image from : </a:t>
            </a:r>
            <a:r>
              <a:rPr lang="en-US" sz="1400" dirty="0" err="1">
                <a:hlinkClick r:id="rId3"/>
              </a:rPr>
              <a:t>Keministi</a:t>
            </a:r>
            <a:endParaRPr lang="en-US" sz="1400" dirty="0"/>
          </a:p>
        </p:txBody>
      </p:sp>
      <p:pic>
        <p:nvPicPr>
          <p:cNvPr id="10" name="Picture 9" descr="A picture containing screenshot&#10;&#10;Description automatically generated">
            <a:extLst>
              <a:ext uri="{FF2B5EF4-FFF2-40B4-BE49-F238E27FC236}">
                <a16:creationId xmlns:a16="http://schemas.microsoft.com/office/drawing/2014/main" id="{6ED44956-44C0-4D0A-AE27-E0CBA77326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4119" y="65173"/>
            <a:ext cx="4799881" cy="5926253"/>
          </a:xfrm>
          <a:prstGeom prst="rect">
            <a:avLst/>
          </a:prstGeom>
        </p:spPr>
      </p:pic>
      <p:sp>
        <p:nvSpPr>
          <p:cNvPr id="11" name="TextBox 10">
            <a:extLst>
              <a:ext uri="{FF2B5EF4-FFF2-40B4-BE49-F238E27FC236}">
                <a16:creationId xmlns:a16="http://schemas.microsoft.com/office/drawing/2014/main" id="{23F37091-9B11-4AD1-B947-A51A837F285B}"/>
              </a:ext>
            </a:extLst>
          </p:cNvPr>
          <p:cNvSpPr txBox="1"/>
          <p:nvPr/>
        </p:nvSpPr>
        <p:spPr>
          <a:xfrm>
            <a:off x="342181" y="2758109"/>
            <a:ext cx="3658320" cy="1200329"/>
          </a:xfrm>
          <a:prstGeom prst="rect">
            <a:avLst/>
          </a:prstGeom>
          <a:noFill/>
        </p:spPr>
        <p:txBody>
          <a:bodyPr wrap="square" rtlCol="0">
            <a:spAutoFit/>
          </a:bodyPr>
          <a:lstStyle/>
          <a:p>
            <a:r>
              <a:rPr lang="en-US" sz="2400" dirty="0"/>
              <a:t>Amino acid synthesis is tied with the processes of carbohydrate metabolism</a:t>
            </a:r>
          </a:p>
        </p:txBody>
      </p:sp>
    </p:spTree>
    <p:extLst>
      <p:ext uri="{BB962C8B-B14F-4D97-AF65-F5344CB8AC3E}">
        <p14:creationId xmlns:p14="http://schemas.microsoft.com/office/powerpoint/2010/main" val="2550105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map&#10;&#10;Description automatically generated">
            <a:extLst>
              <a:ext uri="{FF2B5EF4-FFF2-40B4-BE49-F238E27FC236}">
                <a16:creationId xmlns:a16="http://schemas.microsoft.com/office/drawing/2014/main" id="{3F9C0E95-A341-462C-BE16-EDF01C565D1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7481" y="100941"/>
            <a:ext cx="6227000" cy="5529576"/>
          </a:xfrm>
        </p:spPr>
      </p:pic>
      <p:sp>
        <p:nvSpPr>
          <p:cNvPr id="6" name="TextBox 5">
            <a:extLst>
              <a:ext uri="{FF2B5EF4-FFF2-40B4-BE49-F238E27FC236}">
                <a16:creationId xmlns:a16="http://schemas.microsoft.com/office/drawing/2014/main" id="{0A4074FC-BFFE-4F44-84C0-D4B740DB89C2}"/>
              </a:ext>
            </a:extLst>
          </p:cNvPr>
          <p:cNvSpPr txBox="1"/>
          <p:nvPr/>
        </p:nvSpPr>
        <p:spPr>
          <a:xfrm>
            <a:off x="3607905" y="5670274"/>
            <a:ext cx="4606786" cy="307777"/>
          </a:xfrm>
          <a:prstGeom prst="rect">
            <a:avLst/>
          </a:prstGeom>
          <a:noFill/>
        </p:spPr>
        <p:txBody>
          <a:bodyPr wrap="square" rtlCol="0">
            <a:spAutoFit/>
          </a:bodyPr>
          <a:lstStyle/>
          <a:p>
            <a:r>
              <a:rPr lang="en-US" sz="1400" dirty="0"/>
              <a:t>Image from : </a:t>
            </a:r>
            <a:r>
              <a:rPr lang="en-US" sz="1400" dirty="0">
                <a:hlinkClick r:id="rId4"/>
              </a:rPr>
              <a:t>Keenleyside W. </a:t>
            </a:r>
            <a:r>
              <a:rPr lang="en-US" sz="1400" i="1" dirty="0">
                <a:hlinkClick r:id="rId4"/>
              </a:rPr>
              <a:t>Microbiology: Canadian Edition</a:t>
            </a:r>
            <a:endParaRPr lang="en-US" sz="1400" i="1" dirty="0"/>
          </a:p>
        </p:txBody>
      </p:sp>
      <p:sp>
        <p:nvSpPr>
          <p:cNvPr id="2" name="Title 1">
            <a:extLst>
              <a:ext uri="{FF2B5EF4-FFF2-40B4-BE49-F238E27FC236}">
                <a16:creationId xmlns:a16="http://schemas.microsoft.com/office/drawing/2014/main" id="{FC7CD6A4-5C0E-41B9-842B-C9456CFC1781}"/>
              </a:ext>
            </a:extLst>
          </p:cNvPr>
          <p:cNvSpPr>
            <a:spLocks noGrp="1"/>
          </p:cNvSpPr>
          <p:nvPr>
            <p:ph type="title"/>
          </p:nvPr>
        </p:nvSpPr>
        <p:spPr>
          <a:xfrm>
            <a:off x="288235" y="1946789"/>
            <a:ext cx="2963839" cy="779462"/>
          </a:xfrm>
        </p:spPr>
        <p:txBody>
          <a:bodyPr>
            <a:normAutofit fontScale="90000"/>
          </a:bodyPr>
          <a:lstStyle/>
          <a:p>
            <a:r>
              <a:rPr lang="en-US" dirty="0"/>
              <a:t>Nucleotide Biosynthesis</a:t>
            </a:r>
          </a:p>
        </p:txBody>
      </p:sp>
    </p:spTree>
    <p:extLst>
      <p:ext uri="{BB962C8B-B14F-4D97-AF65-F5344CB8AC3E}">
        <p14:creationId xmlns:p14="http://schemas.microsoft.com/office/powerpoint/2010/main" val="1761095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FBE560-3304-4A0D-B5E7-788CEB9E6A9B}"/>
              </a:ext>
            </a:extLst>
          </p:cNvPr>
          <p:cNvSpPr/>
          <p:nvPr/>
        </p:nvSpPr>
        <p:spPr>
          <a:xfrm>
            <a:off x="0" y="0"/>
            <a:ext cx="1461052"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omputer screen&#10;&#10;Description automatically generated">
            <a:extLst>
              <a:ext uri="{FF2B5EF4-FFF2-40B4-BE49-F238E27FC236}">
                <a16:creationId xmlns:a16="http://schemas.microsoft.com/office/drawing/2014/main" id="{29FA03A7-C53E-470F-9707-5691B3966CF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69190" y="89446"/>
            <a:ext cx="7420150" cy="5904630"/>
          </a:xfrm>
        </p:spPr>
      </p:pic>
      <p:sp>
        <p:nvSpPr>
          <p:cNvPr id="2" name="Title 1">
            <a:extLst>
              <a:ext uri="{FF2B5EF4-FFF2-40B4-BE49-F238E27FC236}">
                <a16:creationId xmlns:a16="http://schemas.microsoft.com/office/drawing/2014/main" id="{C144131F-6260-4C77-80F3-65A4728B417A}"/>
              </a:ext>
            </a:extLst>
          </p:cNvPr>
          <p:cNvSpPr>
            <a:spLocks noGrp="1"/>
          </p:cNvSpPr>
          <p:nvPr>
            <p:ph type="title"/>
          </p:nvPr>
        </p:nvSpPr>
        <p:spPr>
          <a:xfrm>
            <a:off x="163991" y="1095008"/>
            <a:ext cx="2690512" cy="402535"/>
          </a:xfrm>
        </p:spPr>
        <p:txBody>
          <a:bodyPr>
            <a:normAutofit fontScale="90000"/>
          </a:bodyPr>
          <a:lstStyle/>
          <a:p>
            <a:r>
              <a:rPr lang="en-US" dirty="0" err="1"/>
              <a:t>Kreb</a:t>
            </a:r>
            <a:r>
              <a:rPr lang="en-US" dirty="0"/>
              <a:t> Cycle </a:t>
            </a:r>
            <a:br>
              <a:rPr lang="en-US" dirty="0"/>
            </a:br>
            <a:r>
              <a:rPr lang="en-US" dirty="0"/>
              <a:t>Overview</a:t>
            </a:r>
          </a:p>
        </p:txBody>
      </p:sp>
      <p:sp>
        <p:nvSpPr>
          <p:cNvPr id="7" name="TextBox 6">
            <a:extLst>
              <a:ext uri="{FF2B5EF4-FFF2-40B4-BE49-F238E27FC236}">
                <a16:creationId xmlns:a16="http://schemas.microsoft.com/office/drawing/2014/main" id="{EAA264B8-4527-4AF8-AF7F-7F6D9132FC47}"/>
              </a:ext>
            </a:extLst>
          </p:cNvPr>
          <p:cNvSpPr txBox="1"/>
          <p:nvPr/>
        </p:nvSpPr>
        <p:spPr>
          <a:xfrm>
            <a:off x="0" y="5171616"/>
            <a:ext cx="2274533" cy="738664"/>
          </a:xfrm>
          <a:prstGeom prst="rect">
            <a:avLst/>
          </a:prstGeom>
          <a:noFill/>
        </p:spPr>
        <p:txBody>
          <a:bodyPr wrap="none" rtlCol="0">
            <a:spAutoFit/>
          </a:bodyPr>
          <a:lstStyle/>
          <a:p>
            <a:r>
              <a:rPr lang="en-US" sz="1400" dirty="0"/>
              <a:t>Image from </a:t>
            </a:r>
          </a:p>
          <a:p>
            <a:r>
              <a:rPr lang="en-US" sz="1400" dirty="0" err="1">
                <a:hlinkClick r:id="rId4" tooltip="en:User:Narayanese"/>
              </a:rPr>
              <a:t>Narayanese</a:t>
            </a:r>
            <a:r>
              <a:rPr lang="en-US" sz="1400" dirty="0">
                <a:hlinkClick r:id="rId4" tooltip="en:User:Narayanese"/>
              </a:rPr>
              <a:t>, </a:t>
            </a:r>
            <a:r>
              <a:rPr lang="en-US" sz="1400" dirty="0" err="1">
                <a:hlinkClick r:id="rId4" tooltip="en:User:Narayanese"/>
              </a:rPr>
              <a:t>WikiUserPedia</a:t>
            </a:r>
            <a:r>
              <a:rPr lang="en-US" sz="1400" dirty="0">
                <a:hlinkClick r:id="rId4" tooltip="en:User:Narayanese"/>
              </a:rPr>
              <a:t>, </a:t>
            </a:r>
          </a:p>
          <a:p>
            <a:r>
              <a:rPr lang="en-US" sz="1400" dirty="0" err="1">
                <a:hlinkClick r:id="rId4" tooltip="en:User:Narayanese"/>
              </a:rPr>
              <a:t>YassineMrabet</a:t>
            </a:r>
            <a:r>
              <a:rPr lang="en-US" sz="1400" dirty="0">
                <a:hlinkClick r:id="rId4" tooltip="en:User:Narayanese"/>
              </a:rPr>
              <a:t>, </a:t>
            </a:r>
            <a:r>
              <a:rPr lang="en-US" sz="1400" dirty="0" err="1">
                <a:hlinkClick r:id="rId4" tooltip="en:User:Narayanese"/>
              </a:rPr>
              <a:t>TotoBaggins</a:t>
            </a:r>
            <a:endParaRPr lang="en-US" sz="1400" dirty="0"/>
          </a:p>
        </p:txBody>
      </p:sp>
    </p:spTree>
    <p:extLst>
      <p:ext uri="{BB962C8B-B14F-4D97-AF65-F5344CB8AC3E}">
        <p14:creationId xmlns:p14="http://schemas.microsoft.com/office/powerpoint/2010/main" val="4130656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FBE560-3304-4A0D-B5E7-788CEB9E6A9B}"/>
              </a:ext>
            </a:extLst>
          </p:cNvPr>
          <p:cNvSpPr/>
          <p:nvPr/>
        </p:nvSpPr>
        <p:spPr>
          <a:xfrm>
            <a:off x="0" y="0"/>
            <a:ext cx="1461052" cy="12573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creenshot of a computer screen&#10;&#10;Description automatically generated">
            <a:extLst>
              <a:ext uri="{FF2B5EF4-FFF2-40B4-BE49-F238E27FC236}">
                <a16:creationId xmlns:a16="http://schemas.microsoft.com/office/drawing/2014/main" id="{29FA03A7-C53E-470F-9707-5691B3966CF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4944" r="47953" b="76771"/>
          <a:stretch/>
        </p:blipFill>
        <p:spPr>
          <a:xfrm>
            <a:off x="1639955" y="1630011"/>
            <a:ext cx="6054898" cy="3016533"/>
          </a:xfrm>
        </p:spPr>
      </p:pic>
      <p:sp>
        <p:nvSpPr>
          <p:cNvPr id="2" name="Title 1">
            <a:extLst>
              <a:ext uri="{FF2B5EF4-FFF2-40B4-BE49-F238E27FC236}">
                <a16:creationId xmlns:a16="http://schemas.microsoft.com/office/drawing/2014/main" id="{C144131F-6260-4C77-80F3-65A4728B417A}"/>
              </a:ext>
            </a:extLst>
          </p:cNvPr>
          <p:cNvSpPr>
            <a:spLocks noGrp="1"/>
          </p:cNvSpPr>
          <p:nvPr>
            <p:ph type="title"/>
          </p:nvPr>
        </p:nvSpPr>
        <p:spPr>
          <a:xfrm>
            <a:off x="-32871" y="146516"/>
            <a:ext cx="9209741" cy="1180266"/>
          </a:xfrm>
        </p:spPr>
        <p:txBody>
          <a:bodyPr>
            <a:noAutofit/>
          </a:bodyPr>
          <a:lstStyle/>
          <a:p>
            <a:pPr algn="ctr"/>
            <a:r>
              <a:rPr lang="en-US" sz="3600" b="1" dirty="0"/>
              <a:t>Conversion of Pyruvate to Acetyl-CoA</a:t>
            </a:r>
            <a:br>
              <a:rPr lang="en-US" sz="3600" b="1" dirty="0"/>
            </a:br>
            <a:r>
              <a:rPr lang="en-US" sz="3600" b="1" dirty="0"/>
              <a:t>By the Pyruvate Dehydrogenase (PDH) Complex</a:t>
            </a:r>
          </a:p>
        </p:txBody>
      </p:sp>
      <p:sp>
        <p:nvSpPr>
          <p:cNvPr id="7" name="TextBox 6">
            <a:extLst>
              <a:ext uri="{FF2B5EF4-FFF2-40B4-BE49-F238E27FC236}">
                <a16:creationId xmlns:a16="http://schemas.microsoft.com/office/drawing/2014/main" id="{EAA264B8-4527-4AF8-AF7F-7F6D9132FC47}"/>
              </a:ext>
            </a:extLst>
          </p:cNvPr>
          <p:cNvSpPr txBox="1"/>
          <p:nvPr/>
        </p:nvSpPr>
        <p:spPr>
          <a:xfrm>
            <a:off x="0" y="5171616"/>
            <a:ext cx="2274533" cy="738664"/>
          </a:xfrm>
          <a:prstGeom prst="rect">
            <a:avLst/>
          </a:prstGeom>
          <a:noFill/>
        </p:spPr>
        <p:txBody>
          <a:bodyPr wrap="none" rtlCol="0">
            <a:spAutoFit/>
          </a:bodyPr>
          <a:lstStyle/>
          <a:p>
            <a:r>
              <a:rPr lang="en-US" sz="1400" dirty="0"/>
              <a:t>Image from </a:t>
            </a:r>
          </a:p>
          <a:p>
            <a:r>
              <a:rPr lang="en-US" sz="1400" dirty="0" err="1">
                <a:hlinkClick r:id="rId4" tooltip="en:User:Narayanese"/>
              </a:rPr>
              <a:t>Narayanese</a:t>
            </a:r>
            <a:r>
              <a:rPr lang="en-US" sz="1400" dirty="0">
                <a:hlinkClick r:id="rId4" tooltip="en:User:Narayanese"/>
              </a:rPr>
              <a:t>, </a:t>
            </a:r>
            <a:r>
              <a:rPr lang="en-US" sz="1400" dirty="0" err="1">
                <a:hlinkClick r:id="rId4" tooltip="en:User:Narayanese"/>
              </a:rPr>
              <a:t>WikiUserPedia</a:t>
            </a:r>
            <a:r>
              <a:rPr lang="en-US" sz="1400" dirty="0">
                <a:hlinkClick r:id="rId4" tooltip="en:User:Narayanese"/>
              </a:rPr>
              <a:t>, </a:t>
            </a:r>
          </a:p>
          <a:p>
            <a:r>
              <a:rPr lang="en-US" sz="1400" dirty="0" err="1">
                <a:hlinkClick r:id="rId4" tooltip="en:User:Narayanese"/>
              </a:rPr>
              <a:t>YassineMrabet</a:t>
            </a:r>
            <a:r>
              <a:rPr lang="en-US" sz="1400" dirty="0">
                <a:hlinkClick r:id="rId4" tooltip="en:User:Narayanese"/>
              </a:rPr>
              <a:t>, </a:t>
            </a:r>
            <a:r>
              <a:rPr lang="en-US" sz="1400" dirty="0" err="1">
                <a:hlinkClick r:id="rId4" tooltip="en:User:Narayanese"/>
              </a:rPr>
              <a:t>TotoBaggins</a:t>
            </a:r>
            <a:endParaRPr lang="en-US" sz="1400" dirty="0"/>
          </a:p>
        </p:txBody>
      </p:sp>
      <p:sp>
        <p:nvSpPr>
          <p:cNvPr id="3" name="Rectangle 2">
            <a:extLst>
              <a:ext uri="{FF2B5EF4-FFF2-40B4-BE49-F238E27FC236}">
                <a16:creationId xmlns:a16="http://schemas.microsoft.com/office/drawing/2014/main" id="{EEB3997D-7C79-4813-B27D-FB187B54B2EC}"/>
              </a:ext>
            </a:extLst>
          </p:cNvPr>
          <p:cNvSpPr/>
          <p:nvPr/>
        </p:nvSpPr>
        <p:spPr>
          <a:xfrm>
            <a:off x="1555474" y="2122004"/>
            <a:ext cx="1903343" cy="487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8F582BF-9FC1-4461-A84E-58F0AF446363}"/>
              </a:ext>
            </a:extLst>
          </p:cNvPr>
          <p:cNvSpPr/>
          <p:nvPr/>
        </p:nvSpPr>
        <p:spPr>
          <a:xfrm>
            <a:off x="1461052" y="2365513"/>
            <a:ext cx="566659" cy="4870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6360208-0EF4-4F87-8EB3-F43139801EA5}"/>
              </a:ext>
            </a:extLst>
          </p:cNvPr>
          <p:cNvSpPr txBox="1"/>
          <p:nvPr/>
        </p:nvSpPr>
        <p:spPr>
          <a:xfrm>
            <a:off x="2703440" y="2638842"/>
            <a:ext cx="591829" cy="338554"/>
          </a:xfrm>
          <a:prstGeom prst="rect">
            <a:avLst/>
          </a:prstGeom>
          <a:noFill/>
        </p:spPr>
        <p:txBody>
          <a:bodyPr wrap="none" rtlCol="0">
            <a:spAutoFit/>
          </a:bodyPr>
          <a:lstStyle/>
          <a:p>
            <a:r>
              <a:rPr lang="en-US" sz="1600" b="1" dirty="0"/>
              <a:t>-CoA</a:t>
            </a:r>
          </a:p>
        </p:txBody>
      </p:sp>
      <p:sp>
        <p:nvSpPr>
          <p:cNvPr id="9" name="Rectangle 8">
            <a:extLst>
              <a:ext uri="{FF2B5EF4-FFF2-40B4-BE49-F238E27FC236}">
                <a16:creationId xmlns:a16="http://schemas.microsoft.com/office/drawing/2014/main" id="{B422A764-90D4-458D-B1ED-EF0707F33718}"/>
              </a:ext>
            </a:extLst>
          </p:cNvPr>
          <p:cNvSpPr/>
          <p:nvPr/>
        </p:nvSpPr>
        <p:spPr>
          <a:xfrm>
            <a:off x="3856383" y="1495839"/>
            <a:ext cx="715617" cy="7338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000E3D-15A9-4166-97A4-88F9D8A32FAD}"/>
              </a:ext>
            </a:extLst>
          </p:cNvPr>
          <p:cNvSpPr/>
          <p:nvPr/>
        </p:nvSpPr>
        <p:spPr>
          <a:xfrm>
            <a:off x="6871253" y="3650974"/>
            <a:ext cx="1194351"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7C96BE-12D3-41B7-938B-4986B68AEF99}"/>
              </a:ext>
            </a:extLst>
          </p:cNvPr>
          <p:cNvSpPr/>
          <p:nvPr/>
        </p:nvSpPr>
        <p:spPr>
          <a:xfrm>
            <a:off x="7586873" y="3138277"/>
            <a:ext cx="438976"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C7C9A64-D5C7-4865-A73B-25F5673E633D}"/>
              </a:ext>
            </a:extLst>
          </p:cNvPr>
          <p:cNvSpPr/>
          <p:nvPr/>
        </p:nvSpPr>
        <p:spPr>
          <a:xfrm>
            <a:off x="5383702" y="4542174"/>
            <a:ext cx="438976" cy="258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6AF4A0-3CF3-497D-9CB7-E0AC78184623}"/>
              </a:ext>
            </a:extLst>
          </p:cNvPr>
          <p:cNvSpPr/>
          <p:nvPr/>
        </p:nvSpPr>
        <p:spPr>
          <a:xfrm rot="20177315">
            <a:off x="2830502" y="4573125"/>
            <a:ext cx="438976" cy="2586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741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B9698-CC5B-4518-836B-E8211A3558DA}"/>
              </a:ext>
            </a:extLst>
          </p:cNvPr>
          <p:cNvSpPr>
            <a:spLocks noGrp="1"/>
          </p:cNvSpPr>
          <p:nvPr>
            <p:ph type="title"/>
          </p:nvPr>
        </p:nvSpPr>
        <p:spPr>
          <a:xfrm>
            <a:off x="1553497" y="156370"/>
            <a:ext cx="7210332" cy="779462"/>
          </a:xfrm>
        </p:spPr>
        <p:txBody>
          <a:bodyPr>
            <a:normAutofit fontScale="90000"/>
          </a:bodyPr>
          <a:lstStyle/>
          <a:p>
            <a:r>
              <a:rPr lang="en-US" dirty="0"/>
              <a:t>Pyruvate Dehydrogenase Complex</a:t>
            </a:r>
          </a:p>
        </p:txBody>
      </p:sp>
      <p:pic>
        <p:nvPicPr>
          <p:cNvPr id="5" name="Content Placeholder 4" descr="A picture containing clock&#10;&#10;Description automatically generated">
            <a:extLst>
              <a:ext uri="{FF2B5EF4-FFF2-40B4-BE49-F238E27FC236}">
                <a16:creationId xmlns:a16="http://schemas.microsoft.com/office/drawing/2014/main" id="{04981216-10BC-4617-9B29-63D609D217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2186" y="2369654"/>
            <a:ext cx="7886700" cy="3143250"/>
          </a:xfrm>
        </p:spPr>
      </p:pic>
      <p:sp>
        <p:nvSpPr>
          <p:cNvPr id="6" name="TextBox 5">
            <a:extLst>
              <a:ext uri="{FF2B5EF4-FFF2-40B4-BE49-F238E27FC236}">
                <a16:creationId xmlns:a16="http://schemas.microsoft.com/office/drawing/2014/main" id="{193360F4-3410-4669-B6C0-3613D1DBC1A8}"/>
              </a:ext>
            </a:extLst>
          </p:cNvPr>
          <p:cNvSpPr txBox="1"/>
          <p:nvPr/>
        </p:nvSpPr>
        <p:spPr>
          <a:xfrm>
            <a:off x="5252831" y="886136"/>
            <a:ext cx="3659143" cy="1631216"/>
          </a:xfrm>
          <a:prstGeom prst="rect">
            <a:avLst/>
          </a:prstGeom>
          <a:noFill/>
        </p:spPr>
        <p:txBody>
          <a:bodyPr wrap="none" rtlCol="0">
            <a:spAutoFit/>
          </a:bodyPr>
          <a:lstStyle/>
          <a:p>
            <a:r>
              <a:rPr lang="en-US" sz="2800" dirty="0"/>
              <a:t>Multiple Reactions:</a:t>
            </a:r>
          </a:p>
          <a:p>
            <a:pPr marL="285750" indent="-285750">
              <a:buFont typeface="Arial" panose="020B0604020202020204" pitchFamily="34" charset="0"/>
              <a:buChar char="•"/>
            </a:pPr>
            <a:r>
              <a:rPr lang="en-US" sz="2400" dirty="0"/>
              <a:t>Decarboxylation Reaction</a:t>
            </a:r>
          </a:p>
          <a:p>
            <a:pPr marL="285750" indent="-285750">
              <a:buFont typeface="Arial" panose="020B0604020202020204" pitchFamily="34" charset="0"/>
              <a:buChar char="•"/>
            </a:pPr>
            <a:r>
              <a:rPr lang="en-US" sz="2400" dirty="0"/>
              <a:t>Transacetylase Reaction</a:t>
            </a:r>
          </a:p>
          <a:p>
            <a:pPr marL="285750" indent="-285750">
              <a:buFont typeface="Arial" panose="020B0604020202020204" pitchFamily="34" charset="0"/>
              <a:buChar char="•"/>
            </a:pPr>
            <a:r>
              <a:rPr lang="en-US" sz="2400" dirty="0"/>
              <a:t>Dehydrogenase Reaction</a:t>
            </a:r>
          </a:p>
        </p:txBody>
      </p:sp>
      <p:sp>
        <p:nvSpPr>
          <p:cNvPr id="7" name="TextBox 6">
            <a:extLst>
              <a:ext uri="{FF2B5EF4-FFF2-40B4-BE49-F238E27FC236}">
                <a16:creationId xmlns:a16="http://schemas.microsoft.com/office/drawing/2014/main" id="{E5F41785-5E35-40AE-9FA1-569DF5C85024}"/>
              </a:ext>
            </a:extLst>
          </p:cNvPr>
          <p:cNvSpPr txBox="1"/>
          <p:nvPr/>
        </p:nvSpPr>
        <p:spPr>
          <a:xfrm>
            <a:off x="90224" y="5614391"/>
            <a:ext cx="4606786" cy="307777"/>
          </a:xfrm>
          <a:prstGeom prst="rect">
            <a:avLst/>
          </a:prstGeom>
          <a:noFill/>
        </p:spPr>
        <p:txBody>
          <a:bodyPr wrap="square" rtlCol="0">
            <a:spAutoFit/>
          </a:bodyPr>
          <a:lstStyle/>
          <a:p>
            <a:r>
              <a:rPr lang="en-US" sz="1400" dirty="0"/>
              <a:t>Image from : </a:t>
            </a:r>
            <a:r>
              <a:rPr lang="en-US" sz="1400" dirty="0">
                <a:hlinkClick r:id="rId4"/>
              </a:rPr>
              <a:t>Akane700</a:t>
            </a:r>
            <a:endParaRPr lang="en-US" sz="1400" i="1" dirty="0"/>
          </a:p>
        </p:txBody>
      </p:sp>
    </p:spTree>
    <p:extLst>
      <p:ext uri="{BB962C8B-B14F-4D97-AF65-F5344CB8AC3E}">
        <p14:creationId xmlns:p14="http://schemas.microsoft.com/office/powerpoint/2010/main" val="37424073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044" y="222349"/>
            <a:ext cx="7210332" cy="779462"/>
          </a:xfrm>
        </p:spPr>
        <p:txBody>
          <a:bodyPr/>
          <a:lstStyle/>
          <a:p>
            <a:r>
              <a:rPr lang="en-US" dirty="0"/>
              <a:t>Coenzyme A is a Substrate</a:t>
            </a:r>
          </a:p>
        </p:txBody>
      </p:sp>
      <p:sp>
        <p:nvSpPr>
          <p:cNvPr id="3" name="Content Placeholder 2"/>
          <p:cNvSpPr>
            <a:spLocks noGrp="1"/>
          </p:cNvSpPr>
          <p:nvPr>
            <p:ph idx="1"/>
          </p:nvPr>
        </p:nvSpPr>
        <p:spPr>
          <a:xfrm>
            <a:off x="319596" y="1278384"/>
            <a:ext cx="8460420" cy="1386287"/>
          </a:xfrm>
        </p:spPr>
        <p:txBody>
          <a:bodyPr/>
          <a:lstStyle/>
          <a:p>
            <a:r>
              <a:rPr lang="en-US" dirty="0"/>
              <a:t>Coenzyme A is also commonly used as a substrate/intermediate in reactions</a:t>
            </a:r>
          </a:p>
          <a:p>
            <a:endParaRPr lang="en-US" dirty="0"/>
          </a:p>
          <a:p>
            <a:endParaRPr lang="en-US" dirty="0"/>
          </a:p>
          <a:p>
            <a:pPr marL="0" indent="0">
              <a:buNone/>
            </a:pPr>
            <a:endParaRPr lang="en-US" dirty="0"/>
          </a:p>
        </p:txBody>
      </p:sp>
      <p:sp>
        <p:nvSpPr>
          <p:cNvPr id="5" name="Oval 4"/>
          <p:cNvSpPr/>
          <p:nvPr/>
        </p:nvSpPr>
        <p:spPr>
          <a:xfrm>
            <a:off x="781878" y="3008243"/>
            <a:ext cx="503583" cy="52581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991" y="2236019"/>
            <a:ext cx="7726017" cy="3135676"/>
          </a:xfrm>
          <a:prstGeom prst="rect">
            <a:avLst/>
          </a:prstGeom>
        </p:spPr>
      </p:pic>
      <p:sp>
        <p:nvSpPr>
          <p:cNvPr id="6" name="Rectangle 5"/>
          <p:cNvSpPr/>
          <p:nvPr/>
        </p:nvSpPr>
        <p:spPr>
          <a:xfrm>
            <a:off x="363983" y="3968475"/>
            <a:ext cx="5519982" cy="1384995"/>
          </a:xfrm>
          <a:prstGeom prst="rect">
            <a:avLst/>
          </a:prstGeom>
        </p:spPr>
        <p:txBody>
          <a:bodyPr wrap="square">
            <a:spAutoFit/>
          </a:bodyPr>
          <a:lstStyle/>
          <a:p>
            <a:pPr marL="225425" indent="-225425">
              <a:buFont typeface="Arial" panose="020B0604020202020204" pitchFamily="34" charset="0"/>
              <a:buChar char="•"/>
            </a:pPr>
            <a:r>
              <a:rPr lang="en-US" sz="2800" dirty="0"/>
              <a:t>Using the thiol functional group, commonly forms thioesters with carboxylic acid functional groups</a:t>
            </a:r>
          </a:p>
        </p:txBody>
      </p:sp>
      <p:sp>
        <p:nvSpPr>
          <p:cNvPr id="7" name="Rectangle 6"/>
          <p:cNvSpPr/>
          <p:nvPr/>
        </p:nvSpPr>
        <p:spPr>
          <a:xfrm>
            <a:off x="3902539" y="2236019"/>
            <a:ext cx="1338921" cy="535438"/>
          </a:xfrm>
          <a:prstGeom prst="rect">
            <a:avLst/>
          </a:prstGeom>
        </p:spPr>
        <p:txBody>
          <a:bodyPr wrap="square">
            <a:spAutoFit/>
          </a:bodyPr>
          <a:lstStyle/>
          <a:p>
            <a:r>
              <a:rPr lang="en-US" sz="2800" b="1" dirty="0" err="1"/>
              <a:t>CoASH</a:t>
            </a:r>
            <a:endParaRPr lang="en-US" sz="2800" b="1" dirty="0"/>
          </a:p>
        </p:txBody>
      </p:sp>
    </p:spTree>
    <p:extLst>
      <p:ext uri="{BB962C8B-B14F-4D97-AF65-F5344CB8AC3E}">
        <p14:creationId xmlns:p14="http://schemas.microsoft.com/office/powerpoint/2010/main" val="2214518104"/>
      </p:ext>
    </p:extLst>
  </p:cSld>
  <p:clrMapOvr>
    <a:masterClrMapping/>
  </p:clrMapOvr>
</p:sld>
</file>

<file path=ppt/theme/theme1.xml><?xml version="1.0" encoding="utf-8"?>
<a:theme xmlns:a="http://schemas.openxmlformats.org/drawingml/2006/main" name="Biochemistry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ochemistry" id="{5E58785F-E02B-492D-8FD4-47CBF078E2C5}" vid="{A455487B-C78E-41D4-8232-334E6B94BB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30734</TotalTime>
  <Words>2536</Words>
  <Application>Microsoft Office PowerPoint</Application>
  <PresentationFormat>On-screen Show (4:3)</PresentationFormat>
  <Paragraphs>177</Paragraphs>
  <Slides>25</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0" baseType="lpstr">
      <vt:lpstr>Arial</vt:lpstr>
      <vt:lpstr>Calibri</vt:lpstr>
      <vt:lpstr>Calibri Light</vt:lpstr>
      <vt:lpstr>Biochemistry Theme</vt:lpstr>
      <vt:lpstr>Packager Shell Object</vt:lpstr>
      <vt:lpstr>The Kreb Cycle</vt:lpstr>
      <vt:lpstr>The Amazing Mitochondria</vt:lpstr>
      <vt:lpstr>Overview of Kreb Cycle</vt:lpstr>
      <vt:lpstr>Amino Acid Metabolism</vt:lpstr>
      <vt:lpstr>Nucleotide Biosynthesis</vt:lpstr>
      <vt:lpstr>Kreb Cycle  Overview</vt:lpstr>
      <vt:lpstr>Conversion of Pyruvate to Acetyl-CoA By the Pyruvate Dehydrogenase (PDH) Complex</vt:lpstr>
      <vt:lpstr>Pyruvate Dehydrogenase Complex</vt:lpstr>
      <vt:lpstr>Coenzyme A is a Substrate</vt:lpstr>
      <vt:lpstr>Pyruvate Dehydrogenase (PDH) Complex</vt:lpstr>
      <vt:lpstr>Electron Microscopy of PDH Complex</vt:lpstr>
      <vt:lpstr>Pyruvate Dehydrogenase Complex</vt:lpstr>
      <vt:lpstr>Thiamine Pyrophosphate (TPP)</vt:lpstr>
      <vt:lpstr>Decarboxylation Occurs at E1</vt:lpstr>
      <vt:lpstr>Lipoamide and Dihydrolipoamide</vt:lpstr>
      <vt:lpstr>Pyruvate Dehydrogenase Complex</vt:lpstr>
      <vt:lpstr>Decarboxylation Occurs at E1</vt:lpstr>
      <vt:lpstr>Decarboxylation Occurs at E1</vt:lpstr>
      <vt:lpstr>Pyruvate Dehydrogenase Complex</vt:lpstr>
      <vt:lpstr>Reduction and Transacetylation at E2</vt:lpstr>
      <vt:lpstr>Pyruvate Dehydrogenase Complex</vt:lpstr>
      <vt:lpstr>Dihydrolipoyl Dehydrogenase (E3)</vt:lpstr>
      <vt:lpstr>Pyruvate Dehydrogenase Complex</vt:lpstr>
      <vt:lpstr>Pyruvate Dehydrogenase Regulation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Biochemical Energy Generation and Utilization</dc:title>
  <dc:creator>Patricia Flatt</dc:creator>
  <cp:lastModifiedBy>Patricia Flatt</cp:lastModifiedBy>
  <cp:revision>416</cp:revision>
  <cp:lastPrinted>2020-02-03T00:38:34Z</cp:lastPrinted>
  <dcterms:created xsi:type="dcterms:W3CDTF">2020-01-06T19:40:53Z</dcterms:created>
  <dcterms:modified xsi:type="dcterms:W3CDTF">2020-02-05T06:36:17Z</dcterms:modified>
</cp:coreProperties>
</file>