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441" r:id="rId2"/>
    <p:sldId id="442" r:id="rId3"/>
    <p:sldId id="448" r:id="rId4"/>
    <p:sldId id="443" r:id="rId5"/>
    <p:sldId id="447" r:id="rId6"/>
    <p:sldId id="446" r:id="rId7"/>
    <p:sldId id="444" r:id="rId8"/>
    <p:sldId id="445" r:id="rId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219" autoAdjust="0"/>
  </p:normalViewPr>
  <p:slideViewPr>
    <p:cSldViewPr snapToGrid="0" showGuides="1">
      <p:cViewPr varScale="1">
        <p:scale>
          <a:sx n="75" d="100"/>
          <a:sy n="75" d="100"/>
        </p:scale>
        <p:origin x="1699" y="38"/>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3/2/2020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ndex.php?title=Spermaceti&amp;oldid=91823827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ndex.php?title=Beeswax&amp;oldid=93444167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searchgate.net/publication/274919739_Nanostructural_Colouration_in_Malaysian_Plants_Lessons_for_Biomimetics_and_Biomaterial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ndex.php?title=Sebaceous_gland&amp;oldid=94282570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4 of our lecture series on Lipids.  Here we will learn about the basic structure and properties of waxes.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211534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Waxes are formed when a fatty acid combines with a long chain alcohol forming an ester bond.</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73374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Spermaceti</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rPr>
              <a:t>waxy</a:t>
            </a:r>
            <a:r>
              <a:rPr lang="en-US" sz="1200" b="0" i="0" kern="1200" dirty="0">
                <a:solidFill>
                  <a:schemeClr val="tx1"/>
                </a:solidFill>
                <a:effectLst/>
                <a:latin typeface="+mn-lt"/>
                <a:ea typeface="+mn-ea"/>
                <a:cs typeface="+mn-cs"/>
              </a:rPr>
              <a:t> substance found in the head cavities of the </a:t>
            </a:r>
            <a:r>
              <a:rPr lang="en-US" sz="1200" b="0" i="0" u="none" strike="noStrike" kern="1200" dirty="0">
                <a:solidFill>
                  <a:schemeClr val="tx1"/>
                </a:solidFill>
                <a:effectLst/>
                <a:latin typeface="+mn-lt"/>
                <a:ea typeface="+mn-ea"/>
                <a:cs typeface="+mn-cs"/>
              </a:rPr>
              <a:t>sperm whale</a:t>
            </a:r>
            <a:r>
              <a:rPr lang="en-US" sz="1200" b="0" i="0" kern="1200" dirty="0">
                <a:solidFill>
                  <a:schemeClr val="tx1"/>
                </a:solidFill>
                <a:effectLst/>
                <a:latin typeface="+mn-lt"/>
                <a:ea typeface="+mn-ea"/>
                <a:cs typeface="+mn-cs"/>
              </a:rPr>
              <a:t> (and, in smaller quantities, in the oils of other whales). Spermaceti is created in the </a:t>
            </a:r>
            <a:r>
              <a:rPr lang="en-US" sz="1200" b="0" i="0" u="none" strike="noStrike" kern="1200" dirty="0">
                <a:solidFill>
                  <a:schemeClr val="tx1"/>
                </a:solidFill>
                <a:effectLst/>
                <a:latin typeface="+mn-lt"/>
                <a:ea typeface="+mn-ea"/>
                <a:cs typeface="+mn-cs"/>
              </a:rPr>
              <a:t>spermaceti organ</a:t>
            </a:r>
            <a:r>
              <a:rPr lang="en-US" sz="1200" b="0" i="0" kern="1200" dirty="0">
                <a:solidFill>
                  <a:schemeClr val="tx1"/>
                </a:solidFill>
                <a:effectLst/>
                <a:latin typeface="+mn-lt"/>
                <a:ea typeface="+mn-ea"/>
                <a:cs typeface="+mn-cs"/>
              </a:rPr>
              <a:t> inside the whale's head. This organ may contain as much as 1,900 </a:t>
            </a:r>
            <a:r>
              <a:rPr lang="en-US" sz="1200" b="0" i="0" kern="1200" dirty="0" err="1">
                <a:solidFill>
                  <a:schemeClr val="tx1"/>
                </a:solidFill>
                <a:effectLst/>
                <a:latin typeface="+mn-lt"/>
                <a:ea typeface="+mn-ea"/>
                <a:cs typeface="+mn-cs"/>
              </a:rPr>
              <a:t>litres</a:t>
            </a:r>
            <a:r>
              <a:rPr lang="en-US" sz="1200" b="0" i="0" kern="1200" dirty="0">
                <a:solidFill>
                  <a:schemeClr val="tx1"/>
                </a:solidFill>
                <a:effectLst/>
                <a:latin typeface="+mn-lt"/>
                <a:ea typeface="+mn-ea"/>
                <a:cs typeface="+mn-cs"/>
              </a:rPr>
              <a:t> (500 US gal) of spermaceti. The spermaceti is thought to play a biological role in echolocation for the whales. Whaling fleets in the 1800s, hunted the sperm whale to near extinction. At the height of whaling, nearly 5,000 animals were killed each year. Spermaceti was harvested from the head of the animal and the rest was discarded. It was sold largely as lamp fuel.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modified from: Wikipedia contributors. (2019, September 27). Spermaceti.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00:33, March 3, 2020, from </a:t>
            </a:r>
            <a:r>
              <a:rPr lang="en-US" sz="1200" b="0" i="0" u="none" strike="noStrike" kern="1200" dirty="0">
                <a:solidFill>
                  <a:schemeClr val="tx1"/>
                </a:solidFill>
                <a:effectLst/>
                <a:latin typeface="+mn-lt"/>
                <a:ea typeface="+mn-ea"/>
                <a:cs typeface="+mn-cs"/>
                <a:hlinkClick r:id="rId3"/>
              </a:rPr>
              <a:t>https://en.wikipedia.org/w/index.php?title=Spermaceti&amp;oldid=918238270</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48223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Open Sans"/>
              </a:rPr>
              <a:t>Waxes can be found throughout the biological world, in all kingdoms of life. In the example here, water birds, such as </a:t>
            </a:r>
            <a:r>
              <a:rPr kumimoji="0" lang="en-US" altLang="en-US" sz="1200" b="0" i="1" u="sng" strike="noStrike" cap="none" normalizeH="0" baseline="0" dirty="0" err="1">
                <a:ln>
                  <a:noFill/>
                </a:ln>
                <a:solidFill>
                  <a:srgbClr val="FF0000"/>
                </a:solidFill>
                <a:effectLst/>
                <a:latin typeface="Open Sans"/>
              </a:rPr>
              <a:t>Larus</a:t>
            </a:r>
            <a:r>
              <a:rPr kumimoji="0" lang="en-US" altLang="en-US" sz="1200" b="0" i="1" u="sng" strike="noStrike" cap="none" normalizeH="0" baseline="0" dirty="0">
                <a:ln>
                  <a:noFill/>
                </a:ln>
                <a:solidFill>
                  <a:srgbClr val="FF0000"/>
                </a:solidFill>
                <a:effectLst/>
                <a:latin typeface="Open Sans"/>
              </a:rPr>
              <a:t> </a:t>
            </a:r>
            <a:r>
              <a:rPr kumimoji="0" lang="en-US" altLang="en-US" sz="1200" b="0" i="1" u="sng" strike="noStrike" cap="none" normalizeH="0" baseline="0" dirty="0" err="1">
                <a:ln>
                  <a:noFill/>
                </a:ln>
                <a:solidFill>
                  <a:srgbClr val="FF0000"/>
                </a:solidFill>
                <a:effectLst/>
                <a:latin typeface="Open Sans"/>
              </a:rPr>
              <a:t>argentatus</a:t>
            </a:r>
            <a:r>
              <a:rPr kumimoji="0" lang="en-US" altLang="en-US" sz="1200" b="0" i="0" u="none" strike="noStrike" cap="none" normalizeH="0" baseline="0" dirty="0">
                <a:ln>
                  <a:noFill/>
                </a:ln>
                <a:solidFill>
                  <a:srgbClr val="000000"/>
                </a:solidFill>
                <a:effectLst/>
                <a:latin typeface="Open Sans"/>
              </a:rPr>
              <a:t> shown here, maintain and waterproof their feathers by smoothing waxes produced by the uropygial gland located near the anus. These are called </a:t>
            </a:r>
            <a:r>
              <a:rPr kumimoji="0" lang="en-US" altLang="en-US" sz="1200" b="1" i="1" u="none" strike="noStrike" cap="none" normalizeH="0" baseline="0" dirty="0">
                <a:ln>
                  <a:noFill/>
                </a:ln>
                <a:solidFill>
                  <a:srgbClr val="000000"/>
                </a:solidFill>
                <a:effectLst/>
                <a:latin typeface="Open Sans"/>
              </a:rPr>
              <a:t>preen waxes.</a:t>
            </a:r>
            <a:endParaRPr kumimoji="0" lang="en-US" altLang="en-US" sz="600" b="1" i="1"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9146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Beeswax</a:t>
            </a:r>
            <a:r>
              <a:rPr lang="en-US" sz="1200" b="0" i="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cera</a:t>
            </a:r>
            <a:r>
              <a:rPr lang="en-US" sz="1200" b="1" i="1" kern="1200" dirty="0">
                <a:solidFill>
                  <a:schemeClr val="tx1"/>
                </a:solidFill>
                <a:effectLst/>
                <a:latin typeface="+mn-lt"/>
                <a:ea typeface="+mn-ea"/>
                <a:cs typeface="+mn-cs"/>
              </a:rPr>
              <a:t> alba</a:t>
            </a:r>
            <a:r>
              <a:rPr lang="en-US" sz="1200" b="0" i="0" kern="1200" dirty="0">
                <a:solidFill>
                  <a:schemeClr val="tx1"/>
                </a:solidFill>
                <a:effectLst/>
                <a:latin typeface="+mn-lt"/>
                <a:ea typeface="+mn-ea"/>
                <a:cs typeface="+mn-cs"/>
              </a:rPr>
              <a:t>) is a natural </a:t>
            </a:r>
            <a:r>
              <a:rPr lang="en-US" sz="1200" b="0" i="0" u="none" strike="noStrike" kern="1200" dirty="0">
                <a:solidFill>
                  <a:schemeClr val="tx1"/>
                </a:solidFill>
                <a:effectLst/>
                <a:latin typeface="+mn-lt"/>
                <a:ea typeface="+mn-ea"/>
                <a:cs typeface="+mn-cs"/>
              </a:rPr>
              <a:t>wax</a:t>
            </a:r>
            <a:r>
              <a:rPr lang="en-US" sz="1200" b="0" i="0" kern="1200" dirty="0">
                <a:solidFill>
                  <a:schemeClr val="tx1"/>
                </a:solidFill>
                <a:effectLst/>
                <a:latin typeface="+mn-lt"/>
                <a:ea typeface="+mn-ea"/>
                <a:cs typeface="+mn-cs"/>
              </a:rPr>
              <a:t> produced by </a:t>
            </a:r>
            <a:r>
              <a:rPr lang="en-US" sz="1200" b="0" i="0" u="none" strike="noStrike" kern="1200" dirty="0">
                <a:solidFill>
                  <a:schemeClr val="tx1"/>
                </a:solidFill>
                <a:effectLst/>
                <a:latin typeface="+mn-lt"/>
                <a:ea typeface="+mn-ea"/>
                <a:cs typeface="+mn-cs"/>
              </a:rPr>
              <a:t>honey bees</a:t>
            </a:r>
            <a:r>
              <a:rPr lang="en-US" sz="1200" b="0" i="0" kern="1200" dirty="0">
                <a:solidFill>
                  <a:schemeClr val="tx1"/>
                </a:solidFill>
                <a:effectLst/>
                <a:latin typeface="+mn-lt"/>
                <a:ea typeface="+mn-ea"/>
                <a:cs typeface="+mn-cs"/>
              </a:rPr>
              <a:t> of the genus </a:t>
            </a:r>
            <a:r>
              <a:rPr lang="en-US" sz="1200" b="0" i="1" kern="1200" dirty="0" err="1">
                <a:solidFill>
                  <a:schemeClr val="tx1"/>
                </a:solidFill>
                <a:effectLst/>
                <a:latin typeface="+mn-lt"/>
                <a:ea typeface="+mn-ea"/>
                <a:cs typeface="+mn-cs"/>
              </a:rPr>
              <a:t>Apis</a:t>
            </a:r>
            <a:r>
              <a:rPr lang="en-US" sz="1200" b="0" i="0" kern="1200" dirty="0">
                <a:solidFill>
                  <a:schemeClr val="tx1"/>
                </a:solidFill>
                <a:effectLst/>
                <a:latin typeface="+mn-lt"/>
                <a:ea typeface="+mn-ea"/>
                <a:cs typeface="+mn-cs"/>
              </a:rPr>
              <a:t>. The wax is formed into scales by eight wax-producing glands in the abdominal segments of </a:t>
            </a:r>
            <a:r>
              <a:rPr lang="en-US" sz="1200" b="0" i="0" u="none" strike="noStrike" kern="1200" dirty="0">
                <a:solidFill>
                  <a:schemeClr val="tx1"/>
                </a:solidFill>
                <a:effectLst/>
                <a:latin typeface="+mn-lt"/>
                <a:ea typeface="+mn-ea"/>
                <a:cs typeface="+mn-cs"/>
              </a:rPr>
              <a:t>worker bees</a:t>
            </a:r>
            <a:r>
              <a:rPr lang="en-US" sz="1200" b="0" i="0" kern="1200" dirty="0">
                <a:solidFill>
                  <a:schemeClr val="tx1"/>
                </a:solidFill>
                <a:effectLst/>
                <a:latin typeface="+mn-lt"/>
                <a:ea typeface="+mn-ea"/>
                <a:cs typeface="+mn-cs"/>
              </a:rPr>
              <a:t>, which discard it in or at the hive. The hive workers collect and use it to form cells for honey storage and larval and pupal protection within the </a:t>
            </a:r>
            <a:r>
              <a:rPr lang="en-US" sz="1200" b="0" i="0" u="none" strike="noStrike" kern="1200" dirty="0">
                <a:solidFill>
                  <a:schemeClr val="tx1"/>
                </a:solidFill>
                <a:effectLst/>
                <a:latin typeface="+mn-lt"/>
                <a:ea typeface="+mn-ea"/>
                <a:cs typeface="+mn-cs"/>
              </a:rPr>
              <a:t>beehive</a:t>
            </a:r>
            <a:r>
              <a:rPr lang="en-US" sz="1200" b="0" i="0" kern="1200" dirty="0">
                <a:solidFill>
                  <a:schemeClr val="tx1"/>
                </a:solidFill>
                <a:effectLst/>
                <a:latin typeface="+mn-lt"/>
                <a:ea typeface="+mn-ea"/>
                <a:cs typeface="+mn-cs"/>
              </a:rPr>
              <a:t>. Chemically, beeswax is a mixture that consists mainly of </a:t>
            </a:r>
            <a:r>
              <a:rPr lang="en-US" sz="1200" b="0" i="0" u="none" strike="noStrike" kern="1200" dirty="0">
                <a:solidFill>
                  <a:schemeClr val="tx1"/>
                </a:solidFill>
                <a:effectLst/>
                <a:latin typeface="+mn-lt"/>
                <a:ea typeface="+mn-ea"/>
                <a:cs typeface="+mn-cs"/>
              </a:rPr>
              <a:t>esters</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rPr>
              <a:t>fatty acids</a:t>
            </a:r>
            <a:r>
              <a:rPr lang="en-US" sz="1200" b="0" i="0" kern="1200" dirty="0">
                <a:solidFill>
                  <a:schemeClr val="tx1"/>
                </a:solidFill>
                <a:effectLst/>
                <a:latin typeface="+mn-lt"/>
                <a:ea typeface="+mn-ea"/>
                <a:cs typeface="+mn-cs"/>
              </a:rPr>
              <a:t> and various </a:t>
            </a:r>
            <a:r>
              <a:rPr lang="en-US" sz="1200" b="0" i="0" u="none" strike="noStrike" kern="1200" dirty="0">
                <a:solidFill>
                  <a:schemeClr val="tx1"/>
                </a:solidFill>
                <a:effectLst/>
                <a:latin typeface="+mn-lt"/>
                <a:ea typeface="+mn-ea"/>
                <a:cs typeface="+mn-cs"/>
              </a:rPr>
              <a:t>long-chain alcohols</a:t>
            </a:r>
            <a:r>
              <a:rPr lang="en-US" sz="1200" b="0" i="0" kern="1200" dirty="0">
                <a:solidFill>
                  <a:schemeClr val="tx1"/>
                </a:solidFill>
                <a:effectLst/>
                <a:latin typeface="+mn-lt"/>
                <a:ea typeface="+mn-ea"/>
                <a:cs typeface="+mn-cs"/>
              </a:rPr>
              <a:t>. The wax ester, </a:t>
            </a:r>
            <a:r>
              <a:rPr lang="en-US" sz="1200" b="0" i="0" kern="1200" dirty="0" err="1">
                <a:solidFill>
                  <a:schemeClr val="tx1"/>
                </a:solidFill>
                <a:effectLst/>
                <a:latin typeface="+mn-lt"/>
                <a:ea typeface="+mn-ea"/>
                <a:cs typeface="+mn-cs"/>
              </a:rPr>
              <a:t>triacontanyl</a:t>
            </a:r>
            <a:r>
              <a:rPr lang="en-US" sz="1200" b="0" i="0" kern="1200" dirty="0">
                <a:solidFill>
                  <a:schemeClr val="tx1"/>
                </a:solidFill>
                <a:effectLst/>
                <a:latin typeface="+mn-lt"/>
                <a:ea typeface="+mn-ea"/>
                <a:cs typeface="+mn-cs"/>
              </a:rPr>
              <a:t> palmitate is a major component of beeswax</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modified from: Wikipedia contributors. (2020, January 6). Beeswax.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19:43, March 2, 2020, from </a:t>
            </a:r>
            <a:r>
              <a:rPr lang="en-US" sz="1200" b="0" i="0" u="none" strike="noStrike" kern="1200" dirty="0">
                <a:solidFill>
                  <a:schemeClr val="tx1"/>
                </a:solidFill>
                <a:effectLst/>
                <a:latin typeface="+mn-lt"/>
                <a:ea typeface="+mn-ea"/>
                <a:cs typeface="+mn-cs"/>
                <a:hlinkClick r:id="rId3"/>
              </a:rPr>
              <a:t>https://en.wikipedia.org/w/index.php?title=Beeswax&amp;oldid=934441673</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92214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picture at the top shows water beads on the waxy cuticle of </a:t>
            </a:r>
            <a:r>
              <a:rPr lang="en-US" sz="1200" b="0" i="0" u="none" strike="noStrike" kern="1200" dirty="0">
                <a:solidFill>
                  <a:schemeClr val="tx1"/>
                </a:solidFill>
                <a:effectLst/>
                <a:latin typeface="+mn-lt"/>
                <a:ea typeface="+mn-ea"/>
                <a:cs typeface="+mn-cs"/>
              </a:rPr>
              <a:t>kale</a:t>
            </a:r>
            <a:r>
              <a:rPr lang="en-US" sz="1200" b="0" i="0" kern="1200" dirty="0">
                <a:solidFill>
                  <a:schemeClr val="tx1"/>
                </a:solidFill>
                <a:effectLst/>
                <a:latin typeface="+mn-lt"/>
                <a:ea typeface="+mn-ea"/>
                <a:cs typeface="+mn-cs"/>
              </a:rPr>
              <a:t> leaves. The cuticle is composed of an insoluble cuticular membrane impregnated by and covered with soluble </a:t>
            </a:r>
            <a:r>
              <a:rPr lang="en-US" sz="1200" b="0" i="0" u="none" strike="noStrike" kern="1200" dirty="0">
                <a:solidFill>
                  <a:schemeClr val="tx1"/>
                </a:solidFill>
                <a:effectLst/>
                <a:latin typeface="+mn-lt"/>
                <a:ea typeface="+mn-ea"/>
                <a:cs typeface="+mn-cs"/>
              </a:rPr>
              <a:t>waxes</a:t>
            </a:r>
            <a:r>
              <a:rPr lang="en-US" sz="1200" b="0" i="0" kern="1200" dirty="0">
                <a:solidFill>
                  <a:schemeClr val="tx1"/>
                </a:solidFill>
                <a:effectLst/>
                <a:latin typeface="+mn-lt"/>
                <a:ea typeface="+mn-ea"/>
                <a:cs typeface="+mn-cs"/>
              </a:rPr>
              <a:t>. The epidermis consists of a layer of cells covering, both upper and lower surfaces of the leaf and located directly below the cuticle. These cells have lost their protoplasmic contents and the outer wall has become very much thickened and infiltrated with a waxy substance, which makes the leaf water-proof. Suberin, shown here, is created by fatty acid lipids being attached to glycerol backbones in a randomized, disordered net of lipids forming what is called the dark lamellae. The outer wall is called the cuticle and is composed of </a:t>
            </a:r>
            <a:r>
              <a:rPr lang="en-US" sz="1200" b="0" i="0" kern="1200" dirty="0" err="1">
                <a:solidFill>
                  <a:schemeClr val="tx1"/>
                </a:solidFill>
                <a:effectLst/>
                <a:latin typeface="+mn-lt"/>
                <a:ea typeface="+mn-ea"/>
                <a:cs typeface="+mn-cs"/>
              </a:rPr>
              <a:t>cutin</a:t>
            </a:r>
            <a:r>
              <a:rPr lang="en-US" sz="1200" b="0" i="0" kern="1200" dirty="0">
                <a:solidFill>
                  <a:schemeClr val="tx1"/>
                </a:solidFill>
                <a:effectLst/>
                <a:latin typeface="+mn-lt"/>
                <a:ea typeface="+mn-ea"/>
                <a:cs typeface="+mn-cs"/>
              </a:rPr>
              <a:t>, a waxy substance similar to suberin, cross-linked with plant cell wall carbohydrates to form a protective, waterproof layer.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Text modified from: </a:t>
            </a:r>
            <a:r>
              <a:rPr lang="en-US" sz="1200" dirty="0" err="1">
                <a:hlinkClick r:id="rId3"/>
              </a:rPr>
              <a:t>Diah</a:t>
            </a:r>
            <a:r>
              <a:rPr lang="en-US" sz="1200" dirty="0">
                <a:hlinkClick r:id="rId3"/>
              </a:rPr>
              <a:t>, S.Z.M., et al (2014) Article ID: 878409</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2617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sebaceous gland</a:t>
            </a:r>
            <a:r>
              <a:rPr lang="en-US" sz="1200" b="0" i="0" kern="1200" dirty="0">
                <a:solidFill>
                  <a:schemeClr val="tx1"/>
                </a:solidFill>
                <a:effectLst/>
                <a:latin typeface="+mn-lt"/>
                <a:ea typeface="+mn-ea"/>
                <a:cs typeface="+mn-cs"/>
              </a:rPr>
              <a:t> is a microscopic </a:t>
            </a:r>
            <a:r>
              <a:rPr lang="en-US" sz="1200" b="0" i="0" u="none" strike="noStrike" kern="1200" dirty="0">
                <a:solidFill>
                  <a:schemeClr val="tx1"/>
                </a:solidFill>
                <a:effectLst/>
                <a:latin typeface="+mn-lt"/>
                <a:ea typeface="+mn-ea"/>
                <a:cs typeface="+mn-cs"/>
              </a:rPr>
              <a:t>exocrine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gland </a:t>
            </a:r>
            <a:r>
              <a:rPr lang="en-US" sz="1200" b="0" i="0" kern="1200" dirty="0">
                <a:solidFill>
                  <a:schemeClr val="tx1"/>
                </a:solidFill>
                <a:effectLst/>
                <a:latin typeface="+mn-lt"/>
                <a:ea typeface="+mn-ea"/>
                <a:cs typeface="+mn-cs"/>
              </a:rPr>
              <a:t>in the </a:t>
            </a:r>
            <a:r>
              <a:rPr lang="en-US" sz="1200" b="0" i="0" u="none" strike="noStrike" kern="1200" dirty="0">
                <a:solidFill>
                  <a:schemeClr val="tx1"/>
                </a:solidFill>
                <a:effectLst/>
                <a:latin typeface="+mn-lt"/>
                <a:ea typeface="+mn-ea"/>
                <a:cs typeface="+mn-cs"/>
              </a:rPr>
              <a:t>skin</a:t>
            </a:r>
            <a:r>
              <a:rPr lang="en-US" sz="1200" b="0" i="0" kern="1200" dirty="0">
                <a:solidFill>
                  <a:schemeClr val="tx1"/>
                </a:solidFill>
                <a:effectLst/>
                <a:latin typeface="+mn-lt"/>
                <a:ea typeface="+mn-ea"/>
                <a:cs typeface="+mn-cs"/>
              </a:rPr>
              <a:t> that opens into a </a:t>
            </a:r>
            <a:r>
              <a:rPr lang="en-US" sz="1200" b="0" i="0" u="none" strike="noStrike" kern="1200" dirty="0">
                <a:solidFill>
                  <a:schemeClr val="tx1"/>
                </a:solidFill>
                <a:effectLst/>
                <a:latin typeface="+mn-lt"/>
                <a:ea typeface="+mn-ea"/>
                <a:cs typeface="+mn-cs"/>
              </a:rPr>
              <a:t>hair follicle</a:t>
            </a:r>
            <a:r>
              <a:rPr lang="en-US" sz="1200" b="0" i="0" kern="1200" dirty="0">
                <a:solidFill>
                  <a:schemeClr val="tx1"/>
                </a:solidFill>
                <a:effectLst/>
                <a:latin typeface="+mn-lt"/>
                <a:ea typeface="+mn-ea"/>
                <a:cs typeface="+mn-cs"/>
              </a:rPr>
              <a:t> to secrete an oily or waxy matter, called </a:t>
            </a:r>
            <a:r>
              <a:rPr lang="en-US" sz="1200" b="1" i="0" kern="1200" dirty="0">
                <a:solidFill>
                  <a:schemeClr val="tx1"/>
                </a:solidFill>
                <a:effectLst/>
                <a:latin typeface="+mn-lt"/>
                <a:ea typeface="+mn-ea"/>
                <a:cs typeface="+mn-cs"/>
              </a:rPr>
              <a:t>sebum</a:t>
            </a:r>
            <a:r>
              <a:rPr lang="en-US" sz="1200" b="0" i="0" kern="1200" dirty="0">
                <a:solidFill>
                  <a:schemeClr val="tx1"/>
                </a:solidFill>
                <a:effectLst/>
                <a:latin typeface="+mn-lt"/>
                <a:ea typeface="+mn-ea"/>
                <a:cs typeface="+mn-cs"/>
              </a:rPr>
              <a:t>, which lubricates the hair and skin of </a:t>
            </a:r>
            <a:r>
              <a:rPr lang="en-US" sz="1200" b="0" i="0" u="none" strike="noStrike" kern="1200" dirty="0">
                <a:solidFill>
                  <a:schemeClr val="tx1"/>
                </a:solidFill>
                <a:effectLst/>
                <a:latin typeface="+mn-lt"/>
                <a:ea typeface="+mn-ea"/>
                <a:cs typeface="+mn-cs"/>
              </a:rPr>
              <a:t>mammals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Sebum</a:t>
            </a:r>
            <a:r>
              <a:rPr lang="en-US" sz="1200" b="0" i="0" kern="1200" dirty="0">
                <a:solidFill>
                  <a:schemeClr val="tx1"/>
                </a:solidFill>
                <a:effectLst/>
                <a:latin typeface="+mn-lt"/>
                <a:ea typeface="+mn-ea"/>
                <a:cs typeface="+mn-cs"/>
              </a:rPr>
              <a:t> is made up of triglycerides, free fatty acids, wax esters, squalene, cholesterol esters, and cholesterol. In humans, sebaceous glands occur in the greatest number on the </a:t>
            </a:r>
            <a:r>
              <a:rPr lang="en-US" sz="1200" b="0" i="0" u="none" strike="noStrike" kern="1200" dirty="0">
                <a:solidFill>
                  <a:schemeClr val="tx1"/>
                </a:solidFill>
                <a:effectLst/>
                <a:latin typeface="+mn-lt"/>
                <a:ea typeface="+mn-ea"/>
                <a:cs typeface="+mn-cs"/>
              </a:rPr>
              <a:t>face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scalp</a:t>
            </a:r>
            <a:r>
              <a:rPr lang="en-US" sz="1200" b="0" i="0" kern="1200" dirty="0">
                <a:solidFill>
                  <a:schemeClr val="tx1"/>
                </a:solidFill>
                <a:effectLst/>
                <a:latin typeface="+mn-lt"/>
                <a:ea typeface="+mn-ea"/>
                <a:cs typeface="+mn-cs"/>
              </a:rPr>
              <a:t>, but also on all parts of the </a:t>
            </a:r>
            <a:r>
              <a:rPr lang="en-US" sz="1200" b="0" i="0" u="none" strike="noStrike" kern="1200" dirty="0">
                <a:solidFill>
                  <a:schemeClr val="tx1"/>
                </a:solidFill>
                <a:effectLst/>
                <a:latin typeface="+mn-lt"/>
                <a:ea typeface="+mn-ea"/>
                <a:cs typeface="+mn-cs"/>
              </a:rPr>
              <a:t>skin</a:t>
            </a:r>
            <a:r>
              <a:rPr lang="en-US" sz="1200" b="0" i="0" kern="1200" dirty="0">
                <a:solidFill>
                  <a:schemeClr val="tx1"/>
                </a:solidFill>
                <a:effectLst/>
                <a:latin typeface="+mn-lt"/>
                <a:ea typeface="+mn-ea"/>
                <a:cs typeface="+mn-cs"/>
              </a:rPr>
              <a:t> except the </a:t>
            </a:r>
            <a:r>
              <a:rPr lang="en-US" sz="1200" b="0" i="0" u="none" strike="noStrike" kern="1200" dirty="0">
                <a:solidFill>
                  <a:schemeClr val="tx1"/>
                </a:solidFill>
                <a:effectLst/>
                <a:latin typeface="+mn-lt"/>
                <a:ea typeface="+mn-ea"/>
                <a:cs typeface="+mn-cs"/>
              </a:rPr>
              <a:t>palms </a:t>
            </a:r>
            <a:r>
              <a:rPr lang="en-US" sz="1200" b="0" i="0" kern="1200" dirty="0">
                <a:solidFill>
                  <a:schemeClr val="tx1"/>
                </a:solidFill>
                <a:effectLst/>
                <a:latin typeface="+mn-lt"/>
                <a:ea typeface="+mn-ea"/>
                <a:cs typeface="+mn-cs"/>
              </a:rPr>
              <a:t>of the </a:t>
            </a:r>
            <a:r>
              <a:rPr lang="en-US" sz="1200" b="0" i="0" u="none" strike="noStrike" kern="1200" dirty="0">
                <a:solidFill>
                  <a:schemeClr val="tx1"/>
                </a:solidFill>
                <a:effectLst/>
                <a:latin typeface="+mn-lt"/>
                <a:ea typeface="+mn-ea"/>
                <a:cs typeface="+mn-cs"/>
              </a:rPr>
              <a:t>hands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soles</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rPr>
              <a:t>feet</a:t>
            </a:r>
            <a:r>
              <a:rPr lang="en-US" sz="1200" b="0" i="0" kern="1200" dirty="0">
                <a:solidFill>
                  <a:schemeClr val="tx1"/>
                </a:solidFill>
                <a:effectLst/>
                <a:latin typeface="+mn-lt"/>
                <a:ea typeface="+mn-ea"/>
                <a:cs typeface="+mn-cs"/>
              </a:rPr>
              <a:t>. In the eyelids, </a:t>
            </a:r>
            <a:r>
              <a:rPr lang="en-US" sz="1200" b="0" i="0" u="none" strike="noStrike" kern="1200" dirty="0">
                <a:solidFill>
                  <a:schemeClr val="tx1"/>
                </a:solidFill>
                <a:effectLst/>
                <a:latin typeface="+mn-lt"/>
                <a:ea typeface="+mn-ea"/>
                <a:cs typeface="+mn-cs"/>
              </a:rPr>
              <a:t>meibomian glands</a:t>
            </a:r>
            <a:r>
              <a:rPr lang="en-US" sz="1200" b="0" i="0" kern="1200" dirty="0">
                <a:solidFill>
                  <a:schemeClr val="tx1"/>
                </a:solidFill>
                <a:effectLst/>
                <a:latin typeface="+mn-lt"/>
                <a:ea typeface="+mn-ea"/>
                <a:cs typeface="+mn-cs"/>
              </a:rPr>
              <a:t>, also called tarsal glands, are a type of sebaceous gland that secrete a special type of sebum into tears.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modified from: Wikipedia contributors. (2020, February 27). Sebaceous gland.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17:58, March 2, 2020, from </a:t>
            </a:r>
            <a:r>
              <a:rPr lang="en-US" sz="1200" b="0" i="0" u="none" strike="noStrike" kern="1200" dirty="0">
                <a:solidFill>
                  <a:schemeClr val="tx1"/>
                </a:solidFill>
                <a:effectLst/>
                <a:latin typeface="+mn-lt"/>
                <a:ea typeface="+mn-ea"/>
                <a:cs typeface="+mn-cs"/>
                <a:hlinkClick r:id="rId3"/>
              </a:rPr>
              <a:t>https://en.wikipedia.org/w/index.php?title=Sebaceous_gland&amp;oldid=942825703</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53139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sebaceous glands within skin are responsible for the secretion of oily compounds that form the primary skin barrier. The secretion of ceramide lipids from sebaceous glands play a major role in forming the barrier function of the skin. </a:t>
            </a:r>
            <a:r>
              <a:rPr lang="en-US" dirty="0" err="1"/>
              <a:t>Cer</a:t>
            </a:r>
            <a:r>
              <a:rPr lang="en-US" dirty="0"/>
              <a:t> 1 listed above is only 1 of 11 known ceramides found on the skin surface. Intermolecular hydrophobic forces that form between the ceramide molecules create a highly impermeable barrier with robust integrity. In addition, compounds, such as </a:t>
            </a:r>
            <a:r>
              <a:rPr lang="en-US" dirty="0" err="1"/>
              <a:t>sapienic</a:t>
            </a:r>
            <a:r>
              <a:rPr lang="en-US" dirty="0"/>
              <a:t> acid are also secreted onto the skin surface. These small acids have potent antibacterial activity and provides natural defenses against the types of bacteria that cause acne and other opportunist pathogens such as </a:t>
            </a:r>
            <a:r>
              <a:rPr lang="en-US" i="1" dirty="0"/>
              <a:t>Staphylococcus aureus</a:t>
            </a:r>
            <a:r>
              <a:rPr lang="en-US" dirty="0"/>
              <a:t>. Overall, this section has introduced you to some of the diverse waxy compounds found in nature. In the next section, you will learn more about the steroid class of lipids.</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25587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hyperlink" Target="https://commons.wikimedia.org/wiki/File:Cetyl_palmitate.svg" TargetMode="External"/><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Spermaceti#/media/File:Sperm_whale_head_anatomy_(transverse_+_sagittal).svg" TargetMode="External"/><Relationship Id="rId5" Type="http://schemas.openxmlformats.org/officeDocument/2006/relationships/image" Target="../media/image7.png"/><Relationship Id="rId4" Type="http://schemas.openxmlformats.org/officeDocument/2006/relationships/hyperlink" Target="https://en.wikipedia.org/wiki/Spermaceti#/media/File:Spermaceti_candle_and_oil.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ndex.php?curid=138346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ou.edu/chemistry/files/2018/12/Glande_uropygienne-1.jp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wikiwand.com/en/Beeswax" TargetMode="External"/><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Beeswax#/media/File:Beeswax.jpg" TargetMode="External"/><Relationship Id="rId5" Type="http://schemas.openxmlformats.org/officeDocument/2006/relationships/image" Target="../media/image11.jpeg"/><Relationship Id="rId10" Type="http://schemas.openxmlformats.org/officeDocument/2006/relationships/image" Target="../media/image13.jpeg"/><Relationship Id="rId4" Type="http://schemas.openxmlformats.org/officeDocument/2006/relationships/hyperlink" Target="https://en.wikipedia.org/wiki/Beeswax#/media/File:Beeswax_foundation.jpg" TargetMode="External"/><Relationship Id="rId9" Type="http://schemas.openxmlformats.org/officeDocument/2006/relationships/hyperlink" Target="http://garybees.cfans.umn.edu/sites/garybees.dl.umn.edu/files/wax_scale70a.jp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ore.ac.uk/download/pdf/82874291.pdf"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esearchgate.net/publication/274919739_Nanostructural_Colouration_in_Malaysian_Plants_Lessons_for_Biomimetics_and_Biomaterials" TargetMode="External"/><Relationship Id="rId5" Type="http://schemas.openxmlformats.org/officeDocument/2006/relationships/hyperlink" Target="https://en.wikipedia.org/wiki/Plant_cuticle#/media/File:Kale2.jpg"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ki/File:Skin_layers.sv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https://commons.wikimedia.org/wiki/File:Sapienic_acid.svg"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Waxes and Related Compounds</a:t>
            </a:r>
          </a:p>
        </p:txBody>
      </p:sp>
    </p:spTree>
    <p:extLst>
      <p:ext uri="{BB962C8B-B14F-4D97-AF65-F5344CB8AC3E}">
        <p14:creationId xmlns:p14="http://schemas.microsoft.com/office/powerpoint/2010/main" val="92119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949D-A244-4560-B675-6564EB5A3CC0}"/>
              </a:ext>
            </a:extLst>
          </p:cNvPr>
          <p:cNvSpPr>
            <a:spLocks noGrp="1"/>
          </p:cNvSpPr>
          <p:nvPr>
            <p:ph type="title"/>
          </p:nvPr>
        </p:nvSpPr>
        <p:spPr>
          <a:xfrm>
            <a:off x="1503138" y="268069"/>
            <a:ext cx="7210332" cy="779462"/>
          </a:xfrm>
        </p:spPr>
        <p:txBody>
          <a:bodyPr/>
          <a:lstStyle/>
          <a:p>
            <a:r>
              <a:rPr lang="en-US" dirty="0"/>
              <a:t>What are Waxes</a:t>
            </a:r>
          </a:p>
        </p:txBody>
      </p:sp>
      <p:graphicFrame>
        <p:nvGraphicFramePr>
          <p:cNvPr id="4" name="Object 3">
            <a:extLst>
              <a:ext uri="{FF2B5EF4-FFF2-40B4-BE49-F238E27FC236}">
                <a16:creationId xmlns:a16="http://schemas.microsoft.com/office/drawing/2014/main" id="{E78EC964-B178-4425-AE1B-3853755210F0}"/>
              </a:ext>
            </a:extLst>
          </p:cNvPr>
          <p:cNvGraphicFramePr>
            <a:graphicFrameLocks noChangeAspect="1"/>
          </p:cNvGraphicFramePr>
          <p:nvPr>
            <p:extLst>
              <p:ext uri="{D42A27DB-BD31-4B8C-83A1-F6EECF244321}">
                <p14:modId xmlns:p14="http://schemas.microsoft.com/office/powerpoint/2010/main" val="469656087"/>
              </p:ext>
            </p:extLst>
          </p:nvPr>
        </p:nvGraphicFramePr>
        <p:xfrm>
          <a:off x="1460183" y="2195830"/>
          <a:ext cx="6059487" cy="3236913"/>
        </p:xfrm>
        <a:graphic>
          <a:graphicData uri="http://schemas.openxmlformats.org/presentationml/2006/ole">
            <mc:AlternateContent xmlns:mc="http://schemas.openxmlformats.org/markup-compatibility/2006">
              <mc:Choice xmlns:v="urn:schemas-microsoft-com:vml" Requires="v">
                <p:oleObj spid="_x0000_s2070" name="CS ChemDraw Drawing" r:id="rId4" imgW="6060133" imgH="3236269" progId="ChemDraw.Document.6.0">
                  <p:embed/>
                </p:oleObj>
              </mc:Choice>
              <mc:Fallback>
                <p:oleObj name="CS ChemDraw Drawing" r:id="rId4" imgW="6060133" imgH="3236269" progId="ChemDraw.Document.6.0">
                  <p:embed/>
                  <p:pic>
                    <p:nvPicPr>
                      <p:cNvPr id="0" name=""/>
                      <p:cNvPicPr/>
                      <p:nvPr/>
                    </p:nvPicPr>
                    <p:blipFill>
                      <a:blip r:embed="rId5"/>
                      <a:stretch>
                        <a:fillRect/>
                      </a:stretch>
                    </p:blipFill>
                    <p:spPr>
                      <a:xfrm>
                        <a:off x="1460183" y="2195830"/>
                        <a:ext cx="6059487" cy="32369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D0D5B6D-0E8E-424E-BF0A-1ED3878C8337}"/>
              </a:ext>
            </a:extLst>
          </p:cNvPr>
          <p:cNvSpPr txBox="1"/>
          <p:nvPr/>
        </p:nvSpPr>
        <p:spPr>
          <a:xfrm>
            <a:off x="3812304" y="1757680"/>
            <a:ext cx="1355243" cy="369332"/>
          </a:xfrm>
          <a:prstGeom prst="rect">
            <a:avLst/>
          </a:prstGeom>
          <a:noFill/>
        </p:spPr>
        <p:txBody>
          <a:bodyPr wrap="none" rtlCol="0">
            <a:spAutoFit/>
          </a:bodyPr>
          <a:lstStyle/>
          <a:p>
            <a:r>
              <a:rPr lang="en-US" b="1" dirty="0">
                <a:solidFill>
                  <a:schemeClr val="accent5">
                    <a:lumMod val="75000"/>
                  </a:schemeClr>
                </a:solidFill>
              </a:rPr>
              <a:t>Stearic Acid </a:t>
            </a:r>
          </a:p>
        </p:txBody>
      </p:sp>
      <p:sp>
        <p:nvSpPr>
          <p:cNvPr id="6" name="TextBox 5">
            <a:extLst>
              <a:ext uri="{FF2B5EF4-FFF2-40B4-BE49-F238E27FC236}">
                <a16:creationId xmlns:a16="http://schemas.microsoft.com/office/drawing/2014/main" id="{1E3EEA66-B813-4542-8758-764F89D45B07}"/>
              </a:ext>
            </a:extLst>
          </p:cNvPr>
          <p:cNvSpPr txBox="1"/>
          <p:nvPr/>
        </p:nvSpPr>
        <p:spPr>
          <a:xfrm>
            <a:off x="4792744" y="3366751"/>
            <a:ext cx="1433854" cy="369332"/>
          </a:xfrm>
          <a:prstGeom prst="rect">
            <a:avLst/>
          </a:prstGeom>
          <a:noFill/>
        </p:spPr>
        <p:txBody>
          <a:bodyPr wrap="none" rtlCol="0">
            <a:spAutoFit/>
          </a:bodyPr>
          <a:lstStyle/>
          <a:p>
            <a:r>
              <a:rPr lang="en-US" b="1" dirty="0">
                <a:solidFill>
                  <a:srgbClr val="C00000"/>
                </a:solidFill>
              </a:rPr>
              <a:t>Oleic Alcohol</a:t>
            </a:r>
          </a:p>
        </p:txBody>
      </p:sp>
    </p:spTree>
    <p:extLst>
      <p:ext uri="{BB962C8B-B14F-4D97-AF65-F5344CB8AC3E}">
        <p14:creationId xmlns:p14="http://schemas.microsoft.com/office/powerpoint/2010/main" val="154992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5C3E-9BA6-4AA3-95EE-AE372DBFCB2F}"/>
              </a:ext>
            </a:extLst>
          </p:cNvPr>
          <p:cNvSpPr>
            <a:spLocks noGrp="1"/>
          </p:cNvSpPr>
          <p:nvPr>
            <p:ph type="title"/>
          </p:nvPr>
        </p:nvSpPr>
        <p:spPr>
          <a:xfrm>
            <a:off x="1635218" y="40877"/>
            <a:ext cx="7210332" cy="779462"/>
          </a:xfrm>
        </p:spPr>
        <p:txBody>
          <a:bodyPr/>
          <a:lstStyle/>
          <a:p>
            <a:r>
              <a:rPr lang="en-US" dirty="0"/>
              <a:t>Spermaceti and Sperm Oil</a:t>
            </a:r>
          </a:p>
        </p:txBody>
      </p:sp>
      <p:pic>
        <p:nvPicPr>
          <p:cNvPr id="7170" name="Picture 2">
            <a:extLst>
              <a:ext uri="{FF2B5EF4-FFF2-40B4-BE49-F238E27FC236}">
                <a16:creationId xmlns:a16="http://schemas.microsoft.com/office/drawing/2014/main" id="{99965CCC-0956-444A-9B8A-EFA2F754C2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830" y="820339"/>
            <a:ext cx="2231695" cy="1767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283539-E5D0-43AD-8C0B-F77C6288EC5A}"/>
              </a:ext>
            </a:extLst>
          </p:cNvPr>
          <p:cNvSpPr txBox="1"/>
          <p:nvPr/>
        </p:nvSpPr>
        <p:spPr>
          <a:xfrm>
            <a:off x="6045089" y="2562734"/>
            <a:ext cx="2515176" cy="307777"/>
          </a:xfrm>
          <a:prstGeom prst="rect">
            <a:avLst/>
          </a:prstGeom>
          <a:noFill/>
        </p:spPr>
        <p:txBody>
          <a:bodyPr wrap="none" rtlCol="0">
            <a:spAutoFit/>
          </a:bodyPr>
          <a:lstStyle/>
          <a:p>
            <a:r>
              <a:rPr lang="en-US" sz="1400" dirty="0"/>
              <a:t>Picture by: </a:t>
            </a:r>
            <a:r>
              <a:rPr lang="en-US" sz="1400" dirty="0">
                <a:hlinkClick r:id="rId4"/>
              </a:rPr>
              <a:t>Genevieve Anderson</a:t>
            </a:r>
            <a:endParaRPr lang="en-US" sz="1400" dirty="0"/>
          </a:p>
        </p:txBody>
      </p:sp>
      <p:pic>
        <p:nvPicPr>
          <p:cNvPr id="4" name="Picture 3">
            <a:extLst>
              <a:ext uri="{FF2B5EF4-FFF2-40B4-BE49-F238E27FC236}">
                <a16:creationId xmlns:a16="http://schemas.microsoft.com/office/drawing/2014/main" id="{A4F539BB-FD5E-421F-BD74-6C9484C41F8B}"/>
              </a:ext>
            </a:extLst>
          </p:cNvPr>
          <p:cNvPicPr>
            <a:picLocks noChangeAspect="1"/>
          </p:cNvPicPr>
          <p:nvPr/>
        </p:nvPicPr>
        <p:blipFill>
          <a:blip r:embed="rId5"/>
          <a:stretch>
            <a:fillRect/>
          </a:stretch>
        </p:blipFill>
        <p:spPr>
          <a:xfrm>
            <a:off x="879805" y="2988102"/>
            <a:ext cx="7635240" cy="2743914"/>
          </a:xfrm>
          <a:prstGeom prst="rect">
            <a:avLst/>
          </a:prstGeom>
        </p:spPr>
      </p:pic>
      <p:sp>
        <p:nvSpPr>
          <p:cNvPr id="7" name="TextBox 6">
            <a:extLst>
              <a:ext uri="{FF2B5EF4-FFF2-40B4-BE49-F238E27FC236}">
                <a16:creationId xmlns:a16="http://schemas.microsoft.com/office/drawing/2014/main" id="{F86C8307-AC7E-4599-94D2-C1694E1C82AF}"/>
              </a:ext>
            </a:extLst>
          </p:cNvPr>
          <p:cNvSpPr txBox="1"/>
          <p:nvPr/>
        </p:nvSpPr>
        <p:spPr>
          <a:xfrm>
            <a:off x="7228347" y="5695718"/>
            <a:ext cx="1444178" cy="307777"/>
          </a:xfrm>
          <a:prstGeom prst="rect">
            <a:avLst/>
          </a:prstGeom>
          <a:noFill/>
        </p:spPr>
        <p:txBody>
          <a:bodyPr wrap="none" rtlCol="0">
            <a:spAutoFit/>
          </a:bodyPr>
          <a:lstStyle/>
          <a:p>
            <a:r>
              <a:rPr lang="en-US" sz="1400" dirty="0"/>
              <a:t>Figure by: </a:t>
            </a:r>
            <a:r>
              <a:rPr lang="en-US" sz="1400" dirty="0" err="1">
                <a:hlinkClick r:id="rId6"/>
              </a:rPr>
              <a:t>Kurzon</a:t>
            </a:r>
            <a:endParaRPr lang="en-US" sz="1400" dirty="0"/>
          </a:p>
        </p:txBody>
      </p:sp>
      <p:pic>
        <p:nvPicPr>
          <p:cNvPr id="7172" name="Picture 4">
            <a:extLst>
              <a:ext uri="{FF2B5EF4-FFF2-40B4-BE49-F238E27FC236}">
                <a16:creationId xmlns:a16="http://schemas.microsoft.com/office/drawing/2014/main" id="{F82291E5-CBEF-4657-85AC-335F00CB6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1052289"/>
            <a:ext cx="4986655" cy="13354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A7345B-6577-40D8-8CD2-9EB31C44F3E3}"/>
              </a:ext>
            </a:extLst>
          </p:cNvPr>
          <p:cNvSpPr txBox="1"/>
          <p:nvPr/>
        </p:nvSpPr>
        <p:spPr>
          <a:xfrm>
            <a:off x="3975336" y="2280402"/>
            <a:ext cx="1543949" cy="307777"/>
          </a:xfrm>
          <a:prstGeom prst="rect">
            <a:avLst/>
          </a:prstGeom>
          <a:noFill/>
        </p:spPr>
        <p:txBody>
          <a:bodyPr wrap="none" rtlCol="0">
            <a:spAutoFit/>
          </a:bodyPr>
          <a:lstStyle/>
          <a:p>
            <a:r>
              <a:rPr lang="en-US" sz="1400" dirty="0"/>
              <a:t>Figure by: </a:t>
            </a:r>
            <a:r>
              <a:rPr lang="en-US" sz="1400" dirty="0" err="1">
                <a:hlinkClick r:id="rId8"/>
              </a:rPr>
              <a:t>Dschanz</a:t>
            </a:r>
            <a:endParaRPr lang="en-US" sz="1400" dirty="0"/>
          </a:p>
        </p:txBody>
      </p:sp>
      <p:sp>
        <p:nvSpPr>
          <p:cNvPr id="11" name="TextBox 10">
            <a:extLst>
              <a:ext uri="{FF2B5EF4-FFF2-40B4-BE49-F238E27FC236}">
                <a16:creationId xmlns:a16="http://schemas.microsoft.com/office/drawing/2014/main" id="{941EBDA4-A426-4118-9CBB-D4852FBED825}"/>
              </a:ext>
            </a:extLst>
          </p:cNvPr>
          <p:cNvSpPr txBox="1"/>
          <p:nvPr/>
        </p:nvSpPr>
        <p:spPr>
          <a:xfrm>
            <a:off x="1561411" y="1035596"/>
            <a:ext cx="2931765" cy="369332"/>
          </a:xfrm>
          <a:prstGeom prst="rect">
            <a:avLst/>
          </a:prstGeom>
          <a:noFill/>
        </p:spPr>
        <p:txBody>
          <a:bodyPr wrap="none" rtlCol="0">
            <a:spAutoFit/>
          </a:bodyPr>
          <a:lstStyle/>
          <a:p>
            <a:r>
              <a:rPr lang="en-US" b="1" dirty="0"/>
              <a:t>Spermaceti = </a:t>
            </a:r>
            <a:r>
              <a:rPr lang="en-US" b="1" dirty="0" err="1"/>
              <a:t>Cetyl</a:t>
            </a:r>
            <a:r>
              <a:rPr lang="en-US" b="1" dirty="0"/>
              <a:t> Palmitate</a:t>
            </a:r>
          </a:p>
        </p:txBody>
      </p:sp>
    </p:spTree>
    <p:extLst>
      <p:ext uri="{BB962C8B-B14F-4D97-AF65-F5344CB8AC3E}">
        <p14:creationId xmlns:p14="http://schemas.microsoft.com/office/powerpoint/2010/main" val="145784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D95F-A55D-48E5-AF1B-2B7CAC5ACD36}"/>
              </a:ext>
            </a:extLst>
          </p:cNvPr>
          <p:cNvSpPr>
            <a:spLocks noGrp="1"/>
          </p:cNvSpPr>
          <p:nvPr>
            <p:ph type="title"/>
          </p:nvPr>
        </p:nvSpPr>
        <p:spPr>
          <a:xfrm>
            <a:off x="1457418" y="223155"/>
            <a:ext cx="7210332" cy="779462"/>
          </a:xfrm>
        </p:spPr>
        <p:txBody>
          <a:bodyPr/>
          <a:lstStyle/>
          <a:p>
            <a:r>
              <a:rPr lang="en-US" dirty="0"/>
              <a:t>Waterproofing Bird Waxes</a:t>
            </a:r>
          </a:p>
        </p:txBody>
      </p:sp>
      <p:sp>
        <p:nvSpPr>
          <p:cNvPr id="3" name="Content Placeholder 2">
            <a:extLst>
              <a:ext uri="{FF2B5EF4-FFF2-40B4-BE49-F238E27FC236}">
                <a16:creationId xmlns:a16="http://schemas.microsoft.com/office/drawing/2014/main" id="{943BB776-7E67-4794-9CFC-4297AB39652D}"/>
              </a:ext>
            </a:extLst>
          </p:cNvPr>
          <p:cNvSpPr>
            <a:spLocks noGrp="1"/>
          </p:cNvSpPr>
          <p:nvPr>
            <p:ph idx="1"/>
          </p:nvPr>
        </p:nvSpPr>
        <p:spPr/>
        <p:txBody>
          <a:bodyPr/>
          <a:lstStyle/>
          <a:p>
            <a:endParaRPr lang="en-US"/>
          </a:p>
        </p:txBody>
      </p:sp>
      <p:sp>
        <p:nvSpPr>
          <p:cNvPr id="4" name="Rectangle 1">
            <a:extLst>
              <a:ext uri="{FF2B5EF4-FFF2-40B4-BE49-F238E27FC236}">
                <a16:creationId xmlns:a16="http://schemas.microsoft.com/office/drawing/2014/main" id="{BB9E6539-B99C-4BC5-8A00-9ABDA06BB891}"/>
              </a:ext>
            </a:extLst>
          </p:cNvPr>
          <p:cNvSpPr>
            <a:spLocks noChangeArrowheads="1"/>
          </p:cNvSpPr>
          <p:nvPr/>
        </p:nvSpPr>
        <p:spPr bwMode="auto">
          <a:xfrm>
            <a:off x="137160" y="2523292"/>
            <a:ext cx="8687244"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a:ln>
                  <a:noFill/>
                </a:ln>
                <a:solidFill>
                  <a:srgbClr val="DB0A29"/>
                </a:solidFill>
                <a:effectLst/>
                <a:latin typeface="Open Sans"/>
              </a:rPr>
              <a:t>  </a:t>
            </a:r>
            <a:r>
              <a:rPr kumimoji="0" lang="en-US" altLang="en-US" sz="20000" b="0" i="0" u="sng" strike="noStrike" cap="none" normalizeH="0" baseline="0" dirty="0">
                <a:ln>
                  <a:noFill/>
                </a:ln>
                <a:solidFill>
                  <a:srgbClr val="DB0A29"/>
                </a:solidFill>
                <a:effectLst/>
                <a:latin typeface="Open Sans"/>
              </a:rPr>
              <a:t>          </a:t>
            </a:r>
            <a:endParaRPr kumimoji="0" lang="en-US" altLang="en-US"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Open Sans"/>
              </a:rPr>
              <a:t>Photo By </a:t>
            </a:r>
            <a:r>
              <a:rPr kumimoji="0" lang="en-US" altLang="en-US" sz="1000" b="0" i="0" u="none" strike="noStrike" cap="none" normalizeH="0" baseline="0" dirty="0" err="1">
                <a:ln>
                  <a:noFill/>
                </a:ln>
                <a:solidFill>
                  <a:srgbClr val="000000"/>
                </a:solidFill>
                <a:effectLst/>
                <a:latin typeface="Open Sans"/>
              </a:rPr>
              <a:t>Lamiot</a:t>
            </a:r>
            <a:r>
              <a:rPr kumimoji="0" lang="en-US" altLang="en-US" sz="1000" b="0" i="0" u="none" strike="noStrike" cap="none" normalizeH="0" baseline="0" dirty="0">
                <a:ln>
                  <a:noFill/>
                </a:ln>
                <a:solidFill>
                  <a:srgbClr val="000000"/>
                </a:solidFill>
                <a:effectLst/>
                <a:latin typeface="Open Sans"/>
              </a:rPr>
              <a:t> – Own work, CC BY 2.5,</a:t>
            </a:r>
            <a:r>
              <a:rPr kumimoji="0" lang="en-US" altLang="en-US" sz="1000" b="0" i="0" u="none" strike="noStrike" cap="none" normalizeH="0" baseline="0" dirty="0">
                <a:ln>
                  <a:noFill/>
                </a:ln>
                <a:solidFill>
                  <a:srgbClr val="6E6E6E"/>
                </a:solidFill>
                <a:effectLst/>
                <a:latin typeface="Open Sans"/>
              </a:rPr>
              <a:t> </a:t>
            </a:r>
            <a:r>
              <a:rPr kumimoji="0" lang="en-US" altLang="en-US" sz="1000" b="0" i="0" u="sng" strike="noStrike" cap="none" normalizeH="0" baseline="0" dirty="0">
                <a:ln>
                  <a:noFill/>
                </a:ln>
                <a:solidFill>
                  <a:srgbClr val="DB0A29"/>
                </a:solidFill>
                <a:effectLst/>
                <a:latin typeface="Open Sans"/>
                <a:hlinkClick r:id="rId3"/>
              </a:rPr>
              <a:t>https://commons.wikimedia.org/w/index.php?curid=1383465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4"/>
            <a:extLst>
              <a:ext uri="{FF2B5EF4-FFF2-40B4-BE49-F238E27FC236}">
                <a16:creationId xmlns:a16="http://schemas.microsoft.com/office/drawing/2014/main" id="{32DE51C9-2046-4CC8-BC8F-CCB153142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 y="1278383"/>
            <a:ext cx="7783830" cy="384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27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DD1F-2B95-4E2E-B1AB-1C0E67BC2817}"/>
              </a:ext>
            </a:extLst>
          </p:cNvPr>
          <p:cNvSpPr>
            <a:spLocks noGrp="1"/>
          </p:cNvSpPr>
          <p:nvPr>
            <p:ph type="title"/>
          </p:nvPr>
        </p:nvSpPr>
        <p:spPr>
          <a:xfrm>
            <a:off x="1503138" y="138752"/>
            <a:ext cx="7210332" cy="779462"/>
          </a:xfrm>
        </p:spPr>
        <p:txBody>
          <a:bodyPr/>
          <a:lstStyle/>
          <a:p>
            <a:r>
              <a:rPr lang="en-US" dirty="0"/>
              <a:t>Beeswax</a:t>
            </a:r>
          </a:p>
        </p:txBody>
      </p:sp>
      <p:pic>
        <p:nvPicPr>
          <p:cNvPr id="6146" name="Picture 2">
            <a:extLst>
              <a:ext uri="{FF2B5EF4-FFF2-40B4-BE49-F238E27FC236}">
                <a16:creationId xmlns:a16="http://schemas.microsoft.com/office/drawing/2014/main" id="{809CEDC3-B99E-4125-9DAC-7FB4B4C1688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31527" y="2796708"/>
            <a:ext cx="2328545" cy="1738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7A74BC-7E56-413B-B2FF-DAFB5BC1C2EE}"/>
              </a:ext>
            </a:extLst>
          </p:cNvPr>
          <p:cNvSpPr txBox="1"/>
          <p:nvPr/>
        </p:nvSpPr>
        <p:spPr>
          <a:xfrm>
            <a:off x="3591449" y="4529645"/>
            <a:ext cx="1808700" cy="307777"/>
          </a:xfrm>
          <a:prstGeom prst="rect">
            <a:avLst/>
          </a:prstGeom>
          <a:noFill/>
        </p:spPr>
        <p:txBody>
          <a:bodyPr wrap="none" rtlCol="0">
            <a:spAutoFit/>
          </a:bodyPr>
          <a:lstStyle/>
          <a:p>
            <a:r>
              <a:rPr lang="en-US" sz="1400" dirty="0"/>
              <a:t>Picture by: </a:t>
            </a:r>
            <a:r>
              <a:rPr lang="en-US" sz="1400" dirty="0" err="1">
                <a:hlinkClick r:id="rId4"/>
              </a:rPr>
              <a:t>Plantsurfer</a:t>
            </a:r>
            <a:endParaRPr lang="en-US" sz="1400" dirty="0"/>
          </a:p>
        </p:txBody>
      </p:sp>
      <p:pic>
        <p:nvPicPr>
          <p:cNvPr id="6148" name="Picture 4">
            <a:extLst>
              <a:ext uri="{FF2B5EF4-FFF2-40B4-BE49-F238E27FC236}">
                <a16:creationId xmlns:a16="http://schemas.microsoft.com/office/drawing/2014/main" id="{F03D26EF-A630-4D1A-A3F5-3C03D2CF79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509" y="2635243"/>
            <a:ext cx="2936239" cy="22021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5A83F9-3A20-4D4A-B490-57C57A9A940A}"/>
              </a:ext>
            </a:extLst>
          </p:cNvPr>
          <p:cNvSpPr txBox="1"/>
          <p:nvPr/>
        </p:nvSpPr>
        <p:spPr>
          <a:xfrm>
            <a:off x="689736" y="4924691"/>
            <a:ext cx="1930913" cy="307777"/>
          </a:xfrm>
          <a:prstGeom prst="rect">
            <a:avLst/>
          </a:prstGeom>
          <a:noFill/>
        </p:spPr>
        <p:txBody>
          <a:bodyPr wrap="none" rtlCol="0">
            <a:spAutoFit/>
          </a:bodyPr>
          <a:lstStyle/>
          <a:p>
            <a:r>
              <a:rPr lang="en-US" sz="1400" dirty="0"/>
              <a:t>Picture by: </a:t>
            </a:r>
            <a:r>
              <a:rPr lang="en-US" sz="1400" dirty="0">
                <a:hlinkClick r:id="rId6"/>
              </a:rPr>
              <a:t>Frank </a:t>
            </a:r>
            <a:r>
              <a:rPr lang="en-US" sz="1400" dirty="0" err="1">
                <a:hlinkClick r:id="rId6"/>
              </a:rPr>
              <a:t>Milkey</a:t>
            </a:r>
            <a:endParaRPr lang="en-US" sz="1400" dirty="0"/>
          </a:p>
        </p:txBody>
      </p:sp>
      <p:pic>
        <p:nvPicPr>
          <p:cNvPr id="8" name="Picture 7">
            <a:extLst>
              <a:ext uri="{FF2B5EF4-FFF2-40B4-BE49-F238E27FC236}">
                <a16:creationId xmlns:a16="http://schemas.microsoft.com/office/drawing/2014/main" id="{DE486C6C-B57B-4765-B537-95C5069DF0B3}"/>
              </a:ext>
            </a:extLst>
          </p:cNvPr>
          <p:cNvPicPr>
            <a:picLocks noChangeAspect="1"/>
          </p:cNvPicPr>
          <p:nvPr/>
        </p:nvPicPr>
        <p:blipFill>
          <a:blip r:embed="rId7"/>
          <a:stretch>
            <a:fillRect/>
          </a:stretch>
        </p:blipFill>
        <p:spPr>
          <a:xfrm>
            <a:off x="196802" y="1220281"/>
            <a:ext cx="8766642" cy="1234416"/>
          </a:xfrm>
          <a:prstGeom prst="rect">
            <a:avLst/>
          </a:prstGeom>
        </p:spPr>
      </p:pic>
      <p:sp>
        <p:nvSpPr>
          <p:cNvPr id="11" name="TextBox 10">
            <a:extLst>
              <a:ext uri="{FF2B5EF4-FFF2-40B4-BE49-F238E27FC236}">
                <a16:creationId xmlns:a16="http://schemas.microsoft.com/office/drawing/2014/main" id="{538B6F02-47C0-4983-9D8F-300C0B7E9EE5}"/>
              </a:ext>
            </a:extLst>
          </p:cNvPr>
          <p:cNvSpPr txBox="1"/>
          <p:nvPr/>
        </p:nvSpPr>
        <p:spPr>
          <a:xfrm>
            <a:off x="5516990" y="2150995"/>
            <a:ext cx="2728889" cy="307777"/>
          </a:xfrm>
          <a:prstGeom prst="rect">
            <a:avLst/>
          </a:prstGeom>
          <a:noFill/>
        </p:spPr>
        <p:txBody>
          <a:bodyPr wrap="none" rtlCol="0">
            <a:spAutoFit/>
          </a:bodyPr>
          <a:lstStyle/>
          <a:p>
            <a:r>
              <a:rPr lang="en-US" sz="1400" dirty="0"/>
              <a:t>Image From: </a:t>
            </a:r>
            <a:r>
              <a:rPr lang="en-US" sz="1400" dirty="0">
                <a:hlinkClick r:id="rId8"/>
              </a:rPr>
              <a:t>Beeswax at </a:t>
            </a:r>
            <a:r>
              <a:rPr lang="en-US" sz="1400" dirty="0" err="1">
                <a:hlinkClick r:id="rId8"/>
              </a:rPr>
              <a:t>Wikiwand</a:t>
            </a:r>
            <a:endParaRPr lang="en-US" sz="1400" dirty="0"/>
          </a:p>
        </p:txBody>
      </p:sp>
      <p:sp>
        <p:nvSpPr>
          <p:cNvPr id="10" name="TextBox 9">
            <a:extLst>
              <a:ext uri="{FF2B5EF4-FFF2-40B4-BE49-F238E27FC236}">
                <a16:creationId xmlns:a16="http://schemas.microsoft.com/office/drawing/2014/main" id="{503F1323-1061-441B-9445-5B537E4BA968}"/>
              </a:ext>
            </a:extLst>
          </p:cNvPr>
          <p:cNvSpPr txBox="1"/>
          <p:nvPr/>
        </p:nvSpPr>
        <p:spPr>
          <a:xfrm>
            <a:off x="1348051" y="1712643"/>
            <a:ext cx="2321918" cy="369332"/>
          </a:xfrm>
          <a:prstGeom prst="rect">
            <a:avLst/>
          </a:prstGeom>
          <a:noFill/>
        </p:spPr>
        <p:txBody>
          <a:bodyPr wrap="none" rtlCol="0">
            <a:spAutoFit/>
          </a:bodyPr>
          <a:lstStyle/>
          <a:p>
            <a:r>
              <a:rPr lang="en-US" b="1" dirty="0" err="1"/>
              <a:t>Triacontanyl</a:t>
            </a:r>
            <a:r>
              <a:rPr lang="en-US" b="1" dirty="0"/>
              <a:t> Palmitate</a:t>
            </a:r>
          </a:p>
        </p:txBody>
      </p:sp>
      <p:sp>
        <p:nvSpPr>
          <p:cNvPr id="12" name="Rectangle 11">
            <a:extLst>
              <a:ext uri="{FF2B5EF4-FFF2-40B4-BE49-F238E27FC236}">
                <a16:creationId xmlns:a16="http://schemas.microsoft.com/office/drawing/2014/main" id="{5F14A2D2-5BA2-4433-935D-271F5997F6CB}"/>
              </a:ext>
            </a:extLst>
          </p:cNvPr>
          <p:cNvSpPr/>
          <p:nvPr/>
        </p:nvSpPr>
        <p:spPr>
          <a:xfrm>
            <a:off x="6523353" y="5114499"/>
            <a:ext cx="2012162" cy="523220"/>
          </a:xfrm>
          <a:prstGeom prst="rect">
            <a:avLst/>
          </a:prstGeom>
        </p:spPr>
        <p:txBody>
          <a:bodyPr wrap="square">
            <a:spAutoFit/>
          </a:bodyPr>
          <a:lstStyle/>
          <a:p>
            <a:r>
              <a:rPr lang="en-US" sz="1400" dirty="0">
                <a:solidFill>
                  <a:srgbClr val="333333"/>
                </a:solidFill>
              </a:rPr>
              <a:t>Picture by:</a:t>
            </a:r>
            <a:r>
              <a:rPr lang="en-US" sz="1400" dirty="0">
                <a:solidFill>
                  <a:srgbClr val="333333"/>
                </a:solidFill>
                <a:hlinkClick r:id="rId9"/>
              </a:rPr>
              <a:t> G.S. Reuter, University of Minnesota</a:t>
            </a:r>
            <a:endParaRPr lang="en-US" sz="1400" dirty="0"/>
          </a:p>
        </p:txBody>
      </p:sp>
      <p:pic>
        <p:nvPicPr>
          <p:cNvPr id="6150" name="Picture 6">
            <a:extLst>
              <a:ext uri="{FF2B5EF4-FFF2-40B4-BE49-F238E27FC236}">
                <a16:creationId xmlns:a16="http://schemas.microsoft.com/office/drawing/2014/main" id="{AD6ACD16-74B1-4BC3-8C23-9DDAA780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0948" y="2796708"/>
            <a:ext cx="3042496" cy="228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0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997583-7A3E-4826-B390-047B2A8E2C31}"/>
              </a:ext>
            </a:extLst>
          </p:cNvPr>
          <p:cNvPicPr>
            <a:picLocks noChangeAspect="1"/>
          </p:cNvPicPr>
          <p:nvPr/>
        </p:nvPicPr>
        <p:blipFill>
          <a:blip r:embed="rId3"/>
          <a:stretch>
            <a:fillRect/>
          </a:stretch>
        </p:blipFill>
        <p:spPr>
          <a:xfrm>
            <a:off x="302261" y="3299292"/>
            <a:ext cx="4163060" cy="2477021"/>
          </a:xfrm>
          <a:prstGeom prst="rect">
            <a:avLst/>
          </a:prstGeom>
        </p:spPr>
      </p:pic>
      <p:sp>
        <p:nvSpPr>
          <p:cNvPr id="2" name="Title 1">
            <a:extLst>
              <a:ext uri="{FF2B5EF4-FFF2-40B4-BE49-F238E27FC236}">
                <a16:creationId xmlns:a16="http://schemas.microsoft.com/office/drawing/2014/main" id="{731EB337-C4B5-4BCB-BC12-FA5ECF60DE78}"/>
              </a:ext>
            </a:extLst>
          </p:cNvPr>
          <p:cNvSpPr>
            <a:spLocks noGrp="1"/>
          </p:cNvSpPr>
          <p:nvPr>
            <p:ph type="title"/>
          </p:nvPr>
        </p:nvSpPr>
        <p:spPr>
          <a:xfrm>
            <a:off x="1448190" y="269609"/>
            <a:ext cx="3461291" cy="779462"/>
          </a:xfrm>
        </p:spPr>
        <p:txBody>
          <a:bodyPr>
            <a:normAutofit fontScale="90000"/>
          </a:bodyPr>
          <a:lstStyle/>
          <a:p>
            <a:r>
              <a:rPr lang="en-US" dirty="0"/>
              <a:t>Waxes on the Plant Cuticle</a:t>
            </a:r>
          </a:p>
        </p:txBody>
      </p:sp>
      <p:pic>
        <p:nvPicPr>
          <p:cNvPr id="5122" name="Picture 2">
            <a:extLst>
              <a:ext uri="{FF2B5EF4-FFF2-40B4-BE49-F238E27FC236}">
                <a16:creationId xmlns:a16="http://schemas.microsoft.com/office/drawing/2014/main" id="{F21CF093-FA4D-4057-B989-F0ECE9AD88FE}"/>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05510" y="1250286"/>
            <a:ext cx="2668906" cy="2001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EFEC9A-A76E-40A2-8C6B-3D291CCF1333}"/>
              </a:ext>
            </a:extLst>
          </p:cNvPr>
          <p:cNvSpPr txBox="1"/>
          <p:nvPr/>
        </p:nvSpPr>
        <p:spPr>
          <a:xfrm>
            <a:off x="918336" y="3218314"/>
            <a:ext cx="1229824" cy="307777"/>
          </a:xfrm>
          <a:prstGeom prst="rect">
            <a:avLst/>
          </a:prstGeom>
          <a:noFill/>
        </p:spPr>
        <p:txBody>
          <a:bodyPr wrap="none" rtlCol="0">
            <a:spAutoFit/>
          </a:bodyPr>
          <a:lstStyle/>
          <a:p>
            <a:r>
              <a:rPr lang="en-US" sz="1400" dirty="0"/>
              <a:t>Picture by: </a:t>
            </a:r>
            <a:r>
              <a:rPr lang="en-US" sz="1400" dirty="0">
                <a:hlinkClick r:id="rId5"/>
              </a:rPr>
              <a:t>Rei</a:t>
            </a:r>
            <a:endParaRPr lang="en-US" sz="1400" dirty="0"/>
          </a:p>
        </p:txBody>
      </p:sp>
      <p:sp>
        <p:nvSpPr>
          <p:cNvPr id="7" name="TextBox 6">
            <a:extLst>
              <a:ext uri="{FF2B5EF4-FFF2-40B4-BE49-F238E27FC236}">
                <a16:creationId xmlns:a16="http://schemas.microsoft.com/office/drawing/2014/main" id="{5EECF62B-45A3-4DD8-A026-87BC12D6E0FF}"/>
              </a:ext>
            </a:extLst>
          </p:cNvPr>
          <p:cNvSpPr txBox="1"/>
          <p:nvPr/>
        </p:nvSpPr>
        <p:spPr>
          <a:xfrm>
            <a:off x="93062" y="5622424"/>
            <a:ext cx="4078937" cy="307777"/>
          </a:xfrm>
          <a:prstGeom prst="rect">
            <a:avLst/>
          </a:prstGeom>
          <a:noFill/>
        </p:spPr>
        <p:txBody>
          <a:bodyPr wrap="none" rtlCol="0">
            <a:spAutoFit/>
          </a:bodyPr>
          <a:lstStyle/>
          <a:p>
            <a:r>
              <a:rPr lang="en-US" sz="1400" dirty="0"/>
              <a:t>Figure by: </a:t>
            </a:r>
            <a:r>
              <a:rPr lang="en-US" sz="1400" dirty="0" err="1">
                <a:hlinkClick r:id="rId6"/>
              </a:rPr>
              <a:t>Diah</a:t>
            </a:r>
            <a:r>
              <a:rPr lang="en-US" sz="1400" dirty="0">
                <a:hlinkClick r:id="rId6"/>
              </a:rPr>
              <a:t>, S.Z.M., et al (2014) Article ID: 878409</a:t>
            </a:r>
            <a:endParaRPr lang="en-US" sz="1400" dirty="0"/>
          </a:p>
        </p:txBody>
      </p:sp>
      <p:pic>
        <p:nvPicPr>
          <p:cNvPr id="6" name="Picture 5">
            <a:extLst>
              <a:ext uri="{FF2B5EF4-FFF2-40B4-BE49-F238E27FC236}">
                <a16:creationId xmlns:a16="http://schemas.microsoft.com/office/drawing/2014/main" id="{46EDFF9B-A1CB-4820-B5CD-E737DE672534}"/>
              </a:ext>
            </a:extLst>
          </p:cNvPr>
          <p:cNvPicPr>
            <a:picLocks noChangeAspect="1"/>
          </p:cNvPicPr>
          <p:nvPr/>
        </p:nvPicPr>
        <p:blipFill>
          <a:blip r:embed="rId7"/>
          <a:stretch>
            <a:fillRect/>
          </a:stretch>
        </p:blipFill>
        <p:spPr>
          <a:xfrm>
            <a:off x="4765040" y="0"/>
            <a:ext cx="3657599" cy="5784657"/>
          </a:xfrm>
          <a:prstGeom prst="rect">
            <a:avLst/>
          </a:prstGeom>
        </p:spPr>
      </p:pic>
      <p:sp>
        <p:nvSpPr>
          <p:cNvPr id="9" name="TextBox 8">
            <a:extLst>
              <a:ext uri="{FF2B5EF4-FFF2-40B4-BE49-F238E27FC236}">
                <a16:creationId xmlns:a16="http://schemas.microsoft.com/office/drawing/2014/main" id="{0B11104D-BA97-4EBE-B488-7E93AC0169BC}"/>
              </a:ext>
            </a:extLst>
          </p:cNvPr>
          <p:cNvSpPr txBox="1"/>
          <p:nvPr/>
        </p:nvSpPr>
        <p:spPr>
          <a:xfrm>
            <a:off x="4674520" y="5707713"/>
            <a:ext cx="4070858" cy="307777"/>
          </a:xfrm>
          <a:prstGeom prst="rect">
            <a:avLst/>
          </a:prstGeom>
          <a:noFill/>
        </p:spPr>
        <p:txBody>
          <a:bodyPr wrap="none" rtlCol="0">
            <a:spAutoFit/>
          </a:bodyPr>
          <a:lstStyle/>
          <a:p>
            <a:r>
              <a:rPr lang="en-US" sz="1400" dirty="0"/>
              <a:t>Figure by: </a:t>
            </a:r>
            <a:r>
              <a:rPr lang="en-US" sz="1400" dirty="0" err="1">
                <a:hlinkClick r:id="rId8"/>
              </a:rPr>
              <a:t>Graca</a:t>
            </a:r>
            <a:r>
              <a:rPr lang="en-US" sz="1400" dirty="0">
                <a:hlinkClick r:id="rId8"/>
              </a:rPr>
              <a:t>, J. (2015) Frontiers in Chemistry 3:62</a:t>
            </a:r>
            <a:endParaRPr lang="en-US" sz="1400" dirty="0"/>
          </a:p>
        </p:txBody>
      </p:sp>
    </p:spTree>
    <p:extLst>
      <p:ext uri="{BB962C8B-B14F-4D97-AF65-F5344CB8AC3E}">
        <p14:creationId xmlns:p14="http://schemas.microsoft.com/office/powerpoint/2010/main" val="358580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93C2-EFE5-4E53-989A-0A4C80D657FD}"/>
              </a:ext>
            </a:extLst>
          </p:cNvPr>
          <p:cNvSpPr>
            <a:spLocks noGrp="1"/>
          </p:cNvSpPr>
          <p:nvPr>
            <p:ph type="title"/>
          </p:nvPr>
        </p:nvSpPr>
        <p:spPr>
          <a:xfrm>
            <a:off x="1487898" y="99239"/>
            <a:ext cx="7210332" cy="779462"/>
          </a:xfrm>
        </p:spPr>
        <p:txBody>
          <a:bodyPr/>
          <a:lstStyle/>
          <a:p>
            <a:r>
              <a:rPr lang="en-US" dirty="0"/>
              <a:t>Human Skin</a:t>
            </a:r>
          </a:p>
        </p:txBody>
      </p:sp>
      <p:pic>
        <p:nvPicPr>
          <p:cNvPr id="5" name="Content Placeholder 4">
            <a:extLst>
              <a:ext uri="{FF2B5EF4-FFF2-40B4-BE49-F238E27FC236}">
                <a16:creationId xmlns:a16="http://schemas.microsoft.com/office/drawing/2014/main" id="{A96B7A8E-4E77-4F6F-9A88-FFB9816A5F86}"/>
              </a:ext>
            </a:extLst>
          </p:cNvPr>
          <p:cNvPicPr>
            <a:picLocks noGrp="1" noChangeAspect="1"/>
          </p:cNvPicPr>
          <p:nvPr>
            <p:ph idx="1"/>
          </p:nvPr>
        </p:nvPicPr>
        <p:blipFill>
          <a:blip r:embed="rId3"/>
          <a:stretch>
            <a:fillRect/>
          </a:stretch>
        </p:blipFill>
        <p:spPr>
          <a:xfrm>
            <a:off x="1286800" y="814651"/>
            <a:ext cx="6958040" cy="4777854"/>
          </a:xfrm>
          <a:prstGeom prst="rect">
            <a:avLst/>
          </a:prstGeom>
        </p:spPr>
      </p:pic>
      <p:sp>
        <p:nvSpPr>
          <p:cNvPr id="6" name="TextBox 5">
            <a:extLst>
              <a:ext uri="{FF2B5EF4-FFF2-40B4-BE49-F238E27FC236}">
                <a16:creationId xmlns:a16="http://schemas.microsoft.com/office/drawing/2014/main" id="{55CA8DCF-5DB7-447D-B4A5-C48B5604F71F}"/>
              </a:ext>
            </a:extLst>
          </p:cNvPr>
          <p:cNvSpPr txBox="1"/>
          <p:nvPr/>
        </p:nvSpPr>
        <p:spPr>
          <a:xfrm>
            <a:off x="66040" y="5671522"/>
            <a:ext cx="3323795" cy="307777"/>
          </a:xfrm>
          <a:prstGeom prst="rect">
            <a:avLst/>
          </a:prstGeom>
          <a:noFill/>
        </p:spPr>
        <p:txBody>
          <a:bodyPr wrap="none" rtlCol="0">
            <a:spAutoFit/>
          </a:bodyPr>
          <a:lstStyle/>
          <a:p>
            <a:r>
              <a:rPr lang="en-US" sz="1400" dirty="0"/>
              <a:t>Figure by: </a:t>
            </a:r>
            <a:r>
              <a:rPr lang="en-US" sz="1400" dirty="0">
                <a:hlinkClick r:id="rId4"/>
              </a:rPr>
              <a:t>Madhero88 and M. </a:t>
            </a:r>
            <a:r>
              <a:rPr lang="en-US" sz="1400" dirty="0" err="1">
                <a:hlinkClick r:id="rId4"/>
              </a:rPr>
              <a:t>Komorniczak</a:t>
            </a:r>
            <a:endParaRPr lang="en-US" sz="1400" dirty="0"/>
          </a:p>
        </p:txBody>
      </p:sp>
    </p:spTree>
    <p:extLst>
      <p:ext uri="{BB962C8B-B14F-4D97-AF65-F5344CB8AC3E}">
        <p14:creationId xmlns:p14="http://schemas.microsoft.com/office/powerpoint/2010/main" val="1323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C0CE-388C-4253-8680-6F2C59F7BDA9}"/>
              </a:ext>
            </a:extLst>
          </p:cNvPr>
          <p:cNvSpPr>
            <a:spLocks noGrp="1"/>
          </p:cNvSpPr>
          <p:nvPr>
            <p:ph type="title"/>
          </p:nvPr>
        </p:nvSpPr>
        <p:spPr>
          <a:xfrm>
            <a:off x="1614898" y="149198"/>
            <a:ext cx="7210332" cy="779462"/>
          </a:xfrm>
        </p:spPr>
        <p:txBody>
          <a:bodyPr>
            <a:normAutofit fontScale="90000"/>
          </a:bodyPr>
          <a:lstStyle/>
          <a:p>
            <a:r>
              <a:rPr lang="en-US" dirty="0"/>
              <a:t>Skin Barrier and Immune System</a:t>
            </a:r>
          </a:p>
        </p:txBody>
      </p:sp>
      <p:pic>
        <p:nvPicPr>
          <p:cNvPr id="4098" name="Picture 2">
            <a:extLst>
              <a:ext uri="{FF2B5EF4-FFF2-40B4-BE49-F238E27FC236}">
                <a16:creationId xmlns:a16="http://schemas.microsoft.com/office/drawing/2014/main" id="{00F1CA39-2D50-4978-AE7F-31AF82203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631" y="4597488"/>
            <a:ext cx="3398964" cy="970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6AE1A8-612E-4EB7-856E-3E22D59BD42D}"/>
              </a:ext>
            </a:extLst>
          </p:cNvPr>
          <p:cNvSpPr txBox="1"/>
          <p:nvPr/>
        </p:nvSpPr>
        <p:spPr>
          <a:xfrm>
            <a:off x="6106408" y="4177514"/>
            <a:ext cx="2289409" cy="369332"/>
          </a:xfrm>
          <a:prstGeom prst="rect">
            <a:avLst/>
          </a:prstGeom>
          <a:noFill/>
        </p:spPr>
        <p:txBody>
          <a:bodyPr wrap="none" rtlCol="0">
            <a:spAutoFit/>
          </a:bodyPr>
          <a:lstStyle/>
          <a:p>
            <a:r>
              <a:rPr lang="en-US" b="1" dirty="0" err="1"/>
              <a:t>Sapienic</a:t>
            </a:r>
            <a:r>
              <a:rPr lang="en-US" b="1" dirty="0"/>
              <a:t> Acid (16:1</a:t>
            </a:r>
            <a:r>
              <a:rPr lang="en-US" b="1" dirty="0">
                <a:latin typeface="Symbol" panose="05050102010706020507" pitchFamily="18" charset="2"/>
              </a:rPr>
              <a:t>D</a:t>
            </a:r>
            <a:r>
              <a:rPr lang="en-US" b="1" baseline="30000" dirty="0"/>
              <a:t>6</a:t>
            </a:r>
            <a:r>
              <a:rPr lang="en-US" b="1" dirty="0"/>
              <a:t>)</a:t>
            </a:r>
          </a:p>
        </p:txBody>
      </p:sp>
      <p:sp>
        <p:nvSpPr>
          <p:cNvPr id="5" name="TextBox 4">
            <a:extLst>
              <a:ext uri="{FF2B5EF4-FFF2-40B4-BE49-F238E27FC236}">
                <a16:creationId xmlns:a16="http://schemas.microsoft.com/office/drawing/2014/main" id="{0F249679-2CB3-443D-8898-91F5D4C8AFB2}"/>
              </a:ext>
            </a:extLst>
          </p:cNvPr>
          <p:cNvSpPr txBox="1"/>
          <p:nvPr/>
        </p:nvSpPr>
        <p:spPr>
          <a:xfrm>
            <a:off x="7112000" y="5618480"/>
            <a:ext cx="1771832" cy="307777"/>
          </a:xfrm>
          <a:prstGeom prst="rect">
            <a:avLst/>
          </a:prstGeom>
          <a:noFill/>
        </p:spPr>
        <p:txBody>
          <a:bodyPr wrap="none" rtlCol="0">
            <a:spAutoFit/>
          </a:bodyPr>
          <a:lstStyle/>
          <a:p>
            <a:r>
              <a:rPr lang="en-US" sz="1400" dirty="0"/>
              <a:t>Figure from: </a:t>
            </a:r>
            <a:r>
              <a:rPr lang="en-US" sz="1400" dirty="0" err="1">
                <a:hlinkClick r:id="rId5"/>
              </a:rPr>
              <a:t>Yikrazuul</a:t>
            </a:r>
            <a:endParaRPr lang="en-US" sz="1400" dirty="0"/>
          </a:p>
        </p:txBody>
      </p:sp>
      <p:graphicFrame>
        <p:nvGraphicFramePr>
          <p:cNvPr id="6" name="Object 5">
            <a:extLst>
              <a:ext uri="{FF2B5EF4-FFF2-40B4-BE49-F238E27FC236}">
                <a16:creationId xmlns:a16="http://schemas.microsoft.com/office/drawing/2014/main" id="{B988DD8B-947F-4608-9492-B85312C0A29B}"/>
              </a:ext>
            </a:extLst>
          </p:cNvPr>
          <p:cNvGraphicFramePr>
            <a:graphicFrameLocks noChangeAspect="1"/>
          </p:cNvGraphicFramePr>
          <p:nvPr>
            <p:extLst>
              <p:ext uri="{D42A27DB-BD31-4B8C-83A1-F6EECF244321}">
                <p14:modId xmlns:p14="http://schemas.microsoft.com/office/powerpoint/2010/main" val="835231094"/>
              </p:ext>
            </p:extLst>
          </p:nvPr>
        </p:nvGraphicFramePr>
        <p:xfrm>
          <a:off x="416117" y="1149131"/>
          <a:ext cx="6834996" cy="4418707"/>
        </p:xfrm>
        <a:graphic>
          <a:graphicData uri="http://schemas.openxmlformats.org/presentationml/2006/ole">
            <mc:AlternateContent xmlns:mc="http://schemas.openxmlformats.org/markup-compatibility/2006">
              <mc:Choice xmlns:v="urn:schemas-microsoft-com:vml" Requires="v">
                <p:oleObj spid="_x0000_s4115" name="CS ChemDraw Drawing" r:id="rId6" imgW="6160929" imgH="3983296" progId="ChemDraw.Document.6.0">
                  <p:embed/>
                </p:oleObj>
              </mc:Choice>
              <mc:Fallback>
                <p:oleObj name="CS ChemDraw Drawing" r:id="rId6" imgW="6160929" imgH="3983296" progId="ChemDraw.Document.6.0">
                  <p:embed/>
                  <p:pic>
                    <p:nvPicPr>
                      <p:cNvPr id="0" name=""/>
                      <p:cNvPicPr/>
                      <p:nvPr/>
                    </p:nvPicPr>
                    <p:blipFill>
                      <a:blip r:embed="rId7"/>
                      <a:stretch>
                        <a:fillRect/>
                      </a:stretch>
                    </p:blipFill>
                    <p:spPr>
                      <a:xfrm>
                        <a:off x="416117" y="1149131"/>
                        <a:ext cx="6834996" cy="441870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9072A44-87EE-4622-8A34-6247881FD655}"/>
              </a:ext>
            </a:extLst>
          </p:cNvPr>
          <p:cNvSpPr txBox="1"/>
          <p:nvPr/>
        </p:nvSpPr>
        <p:spPr>
          <a:xfrm>
            <a:off x="4812960" y="2412617"/>
            <a:ext cx="1661865" cy="646331"/>
          </a:xfrm>
          <a:prstGeom prst="rect">
            <a:avLst/>
          </a:prstGeom>
          <a:noFill/>
        </p:spPr>
        <p:txBody>
          <a:bodyPr wrap="none" rtlCol="0">
            <a:spAutoFit/>
          </a:bodyPr>
          <a:lstStyle/>
          <a:p>
            <a:pPr algn="ctr"/>
            <a:r>
              <a:rPr lang="en-US" b="1" dirty="0"/>
              <a:t>Skin Ceramide</a:t>
            </a:r>
          </a:p>
          <a:p>
            <a:pPr algn="ctr"/>
            <a:r>
              <a:rPr lang="en-US" b="1" dirty="0" err="1"/>
              <a:t>Cer</a:t>
            </a:r>
            <a:r>
              <a:rPr lang="en-US" b="1" dirty="0"/>
              <a:t> (EOS)/</a:t>
            </a:r>
            <a:r>
              <a:rPr lang="en-US" b="1" dirty="0" err="1"/>
              <a:t>Cer</a:t>
            </a:r>
            <a:r>
              <a:rPr lang="en-US" b="1" dirty="0"/>
              <a:t> 1</a:t>
            </a:r>
          </a:p>
        </p:txBody>
      </p:sp>
    </p:spTree>
    <p:extLst>
      <p:ext uri="{BB962C8B-B14F-4D97-AF65-F5344CB8AC3E}">
        <p14:creationId xmlns:p14="http://schemas.microsoft.com/office/powerpoint/2010/main" val="888998780"/>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7874</TotalTime>
  <Words>1106</Words>
  <Application>Microsoft Office PowerPoint</Application>
  <PresentationFormat>On-screen Show (4:3)</PresentationFormat>
  <Paragraphs>54</Paragraphs>
  <Slides>8</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Calibri</vt:lpstr>
      <vt:lpstr>Calibri Light</vt:lpstr>
      <vt:lpstr>Open Sans</vt:lpstr>
      <vt:lpstr>Symbol</vt:lpstr>
      <vt:lpstr>Biochemistry Theme</vt:lpstr>
      <vt:lpstr>CS ChemDraw Drawing</vt:lpstr>
      <vt:lpstr>Lipids</vt:lpstr>
      <vt:lpstr>What are Waxes</vt:lpstr>
      <vt:lpstr>Spermaceti and Sperm Oil</vt:lpstr>
      <vt:lpstr>Waterproofing Bird Waxes</vt:lpstr>
      <vt:lpstr>Beeswax</vt:lpstr>
      <vt:lpstr>Waxes on the Plant Cuticle</vt:lpstr>
      <vt:lpstr>Human Skin</vt:lpstr>
      <vt:lpstr>Skin Barrier and Immune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Autophagy</dc:title>
  <dc:creator>Patricia Flatt</dc:creator>
  <cp:lastModifiedBy>Patricia Flatt</cp:lastModifiedBy>
  <cp:revision>140</cp:revision>
  <cp:lastPrinted>2020-02-27T16:26:27Z</cp:lastPrinted>
  <dcterms:created xsi:type="dcterms:W3CDTF">2020-02-20T15:25:56Z</dcterms:created>
  <dcterms:modified xsi:type="dcterms:W3CDTF">2020-03-03T04:10:30Z</dcterms:modified>
</cp:coreProperties>
</file>